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668" r:id="rId3"/>
    <p:sldId id="696" r:id="rId4"/>
    <p:sldId id="644" r:id="rId5"/>
    <p:sldId id="669" r:id="rId6"/>
    <p:sldId id="694" r:id="rId7"/>
    <p:sldId id="647" r:id="rId8"/>
    <p:sldId id="648" r:id="rId9"/>
    <p:sldId id="616" r:id="rId10"/>
    <p:sldId id="650" r:id="rId11"/>
    <p:sldId id="662" r:id="rId12"/>
    <p:sldId id="661" r:id="rId13"/>
    <p:sldId id="663" r:id="rId14"/>
    <p:sldId id="664" r:id="rId15"/>
    <p:sldId id="665" r:id="rId16"/>
    <p:sldId id="691" r:id="rId17"/>
    <p:sldId id="666" r:id="rId18"/>
    <p:sldId id="682" r:id="rId19"/>
    <p:sldId id="674" r:id="rId20"/>
    <p:sldId id="697" r:id="rId21"/>
    <p:sldId id="646" r:id="rId22"/>
    <p:sldId id="659" r:id="rId23"/>
    <p:sldId id="615" r:id="rId24"/>
    <p:sldId id="587" r:id="rId25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FF3300"/>
    <a:srgbClr val="009900"/>
    <a:srgbClr val="BFBFBF"/>
    <a:srgbClr val="CCFFC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2185" autoAdjust="0"/>
  </p:normalViewPr>
  <p:slideViewPr>
    <p:cSldViewPr snapToGrid="0">
      <p:cViewPr varScale="1">
        <p:scale>
          <a:sx n="70" d="100"/>
          <a:sy n="70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6FFEAC-3FB0-4D03-9CAD-8F318488113D}" type="datetimeFigureOut">
              <a:rPr lang="sk-SK"/>
              <a:pPr>
                <a:defRPr/>
              </a:pPr>
              <a:t>3. 10. 2017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B5BF0F-45C2-442D-938C-68A670703F34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9405619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93211F-6A83-41C4-ADFB-A9712C25A650}" type="datetimeFigureOut">
              <a:rPr lang="sk-SK"/>
              <a:pPr>
                <a:defRPr/>
              </a:pPr>
              <a:t>3. 10. 2017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45ECDC-60C7-4C06-B61B-B8406CAF6C56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8731728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125" name="Zástupný symbol čísla snímky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84FD9A-1A5C-4421-933B-6CF7208572E0}" type="slidenum">
              <a:rPr lang="sk-SK" altLang="en-US" smtClean="0"/>
              <a:pPr/>
              <a:t>1</a:t>
            </a:fld>
            <a:endParaRPr lang="sk-SK" altLang="en-US" smtClean="0"/>
          </a:p>
        </p:txBody>
      </p:sp>
    </p:spTree>
    <p:extLst>
      <p:ext uri="{BB962C8B-B14F-4D97-AF65-F5344CB8AC3E}">
        <p14:creationId xmlns:p14="http://schemas.microsoft.com/office/powerpoint/2010/main" val="242271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en-US" smtClean="0"/>
          </a:p>
        </p:txBody>
      </p:sp>
      <p:sp>
        <p:nvSpPr>
          <p:cNvPr id="1741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1E89CB-87B5-4A91-A590-4383229517DB}" type="slidenum">
              <a:rPr lang="sk-SK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sk-SK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2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6629" name="Zástupný symbol čísla snímky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C1CA2B9-496E-4E9C-BC33-27110697A5B4}" type="slidenum">
              <a:rPr lang="sk-SK" altLang="en-US" smtClean="0"/>
              <a:pPr/>
              <a:t>18</a:t>
            </a:fld>
            <a:endParaRPr lang="sk-SK" altLang="en-US" smtClean="0"/>
          </a:p>
        </p:txBody>
      </p:sp>
    </p:spTree>
    <p:extLst>
      <p:ext uri="{BB962C8B-B14F-4D97-AF65-F5344CB8AC3E}">
        <p14:creationId xmlns:p14="http://schemas.microsoft.com/office/powerpoint/2010/main" val="165633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5781" name="Zástupný symbol čísla snímky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939D7A-C750-42C2-B456-EC682F257EA5}" type="slidenum">
              <a:rPr lang="sk-SK" altLang="en-US" smtClean="0"/>
              <a:pPr/>
              <a:t>24</a:t>
            </a:fld>
            <a:endParaRPr lang="sk-SK" altLang="en-US" smtClean="0"/>
          </a:p>
        </p:txBody>
      </p:sp>
    </p:spTree>
    <p:extLst>
      <p:ext uri="{BB962C8B-B14F-4D97-AF65-F5344CB8AC3E}">
        <p14:creationId xmlns:p14="http://schemas.microsoft.com/office/powerpoint/2010/main" val="414699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FB78-1095-49CE-BC5C-9ACB3663541A}" type="datetime1">
              <a:rPr lang="sk-SK"/>
              <a:pPr>
                <a:defRPr/>
              </a:pPr>
              <a:t>3. 10. 2017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Ing. Jana Bendžalová, PhD.           j.bendzalova@enbee.eu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2448-0B82-47AE-B969-2A9FB1DBA42D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08487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D258-FF61-4016-830B-375FC54FE8A0}" type="datetime1">
              <a:rPr lang="sk-SK"/>
              <a:pPr>
                <a:defRPr/>
              </a:pPr>
              <a:t>3. 10. 2017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Ing. Jana Bendžalová, PhD.           j.bendzalova@enbee.eu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BA46-93B8-41FB-AF7C-FFF9BDF2F039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99586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8D4BE-5D05-449C-B8F2-D9C828370399}" type="datetime1">
              <a:rPr lang="sk-SK"/>
              <a:pPr>
                <a:defRPr/>
              </a:pPr>
              <a:t>3. 10. 2017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Ing. Jana Bendžalová, PhD.           j.bendzalova@enbee.eu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22E9-4DFA-447A-9F56-8457B36D29BC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42026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3E4B-2D92-4DA7-A574-44D64142AE81}" type="datetime1">
              <a:rPr lang="sk-SK"/>
              <a:pPr>
                <a:defRPr/>
              </a:pPr>
              <a:t>3. 10. 2017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Ing. Jana Bendžalová, PhD.           j.bendzalova@enbee.eu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7766-70D2-468A-A30D-2DA3B012C4F8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29040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CEDD-C7A9-4A51-A5FC-4A120E918034}" type="datetime1">
              <a:rPr lang="sk-SK"/>
              <a:pPr>
                <a:defRPr/>
              </a:pPr>
              <a:t>3. 10. 2017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Ing. Jana Bendžalová, PhD.           j.bendzalova@enbee.eu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D046F-FA5C-4CDF-A594-A4EC5B07A45B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81562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2BC90-10A4-461F-85FF-DAD87A9D91D4}" type="datetime1">
              <a:rPr lang="sk-SK"/>
              <a:pPr>
                <a:defRPr/>
              </a:pPr>
              <a:t>3. 10. 2017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Ing. Jana Bendžalová, PhD.           j.bendzalova@enbee.eu</a:t>
            </a: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43F3-3B33-4839-BA77-61F609627E53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93897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76046-F4E9-4A6D-B539-66F94A185B10}" type="datetime1">
              <a:rPr lang="sk-SK"/>
              <a:pPr>
                <a:defRPr/>
              </a:pPr>
              <a:t>3. 10. 2017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Ing. Jana Bendžalová, PhD.           j.bendzalova@enbee.eu</a:t>
            </a: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490F-7B34-4826-A577-EBF62C339421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86328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69DFE-5EDE-43D5-9C14-89163257A258}" type="datetime1">
              <a:rPr lang="sk-SK"/>
              <a:pPr>
                <a:defRPr/>
              </a:pPr>
              <a:t>3. 10. 2017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Ing. Jana Bendžalová, PhD.           j.bendzalova@enbee.eu</a:t>
            </a: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8B4A-1047-43A4-963B-421D1B03C18D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74855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49B30-1283-47EF-B4A9-615D8B406562}" type="datetime1">
              <a:rPr lang="sk-SK"/>
              <a:pPr>
                <a:defRPr/>
              </a:pPr>
              <a:t>3. 10. 2017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Ing. Jana Bendžalová, PhD.           j.bendzalova@enbee.eu</a:t>
            </a: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B24C-1BF5-490B-B7BA-A8D64132A1D2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04971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134FA-1F45-40D3-82FD-5537E97B6BB5}" type="datetime1">
              <a:rPr lang="sk-SK"/>
              <a:pPr>
                <a:defRPr/>
              </a:pPr>
              <a:t>3. 10. 2017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Ing. Jana Bendžalová, PhD.           j.bendzalova@enbee.eu</a:t>
            </a: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A400-DCC0-412C-9334-0145007C8F83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7248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3B8E3-3ED7-41FA-9B9F-D59C5288EAA4}" type="datetime1">
              <a:rPr lang="sk-SK"/>
              <a:pPr>
                <a:defRPr/>
              </a:pPr>
              <a:t>3. 10. 2017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Ing. Jana Bendžalová, PhD.           j.bendzalova@enbee.eu</a:t>
            </a: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03E28-EB35-444D-BA9D-69B8BA1F9B1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52647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  <a:endParaRPr lang="en-US" altLang="sk-SK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AFB2B7-E18C-4765-8043-B63BEDDB5CD4}" type="datetime1">
              <a:rPr lang="sk-SK"/>
              <a:pPr>
                <a:defRPr/>
              </a:pPr>
              <a:t>3. 10. 2017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Ing. Jana Bendžalová, PhD.           j.bendzalova@enbee.eu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238B09-B28F-4CAA-A843-842F2A9FDBB7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ndzalova@enbee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endzalova@enbee.e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1779588" y="2888183"/>
            <a:ext cx="6858000" cy="17367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25000"/>
              </a:lnSpc>
            </a:pPr>
            <a:r>
              <a:rPr lang="sk-SK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Zmeny </a:t>
            </a:r>
            <a:br>
              <a:rPr lang="sk-SK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legislatívnych a technických predpisov EU o energetickej hospodárnosti budov </a:t>
            </a:r>
            <a:br>
              <a:rPr lang="sk-SK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 ich súvis so slovenskými predpismi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sk-S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79588" y="5233964"/>
            <a:ext cx="6981825" cy="1060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sk-SK" sz="1600" dirty="0" smtClean="0"/>
              <a:t>Ing</a:t>
            </a:r>
            <a:r>
              <a:rPr lang="en-GB" altLang="sk-SK" sz="1600" dirty="0"/>
              <a:t>. Jana Bendžalová</a:t>
            </a:r>
            <a:r>
              <a:rPr lang="sk-SK" altLang="sk-SK" sz="1600" dirty="0"/>
              <a:t>, PhD</a:t>
            </a:r>
            <a:r>
              <a:rPr lang="sk-SK" altLang="sk-SK" sz="1600" dirty="0" smtClean="0"/>
              <a:t>.  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sk-SK" sz="1400" dirty="0" smtClean="0">
                <a:solidFill>
                  <a:srgbClr val="0070C0"/>
                </a:solidFill>
                <a:hlinkClick r:id="rId3"/>
              </a:rPr>
              <a:t>b</a:t>
            </a:r>
            <a:r>
              <a:rPr lang="sk-SK" altLang="sk-SK" sz="1400" dirty="0" err="1">
                <a:solidFill>
                  <a:srgbClr val="0070C0"/>
                </a:solidFill>
                <a:hlinkClick r:id="rId3"/>
              </a:rPr>
              <a:t>endzalova</a:t>
            </a:r>
            <a:r>
              <a:rPr lang="en-US" altLang="sk-SK" sz="1400" dirty="0" smtClean="0">
                <a:solidFill>
                  <a:srgbClr val="0070C0"/>
                </a:solidFill>
                <a:hlinkClick r:id="rId3"/>
              </a:rPr>
              <a:t>@</a:t>
            </a:r>
            <a:r>
              <a:rPr lang="en-US" altLang="sk-SK" sz="1400" dirty="0" err="1" smtClean="0">
                <a:solidFill>
                  <a:srgbClr val="0070C0"/>
                </a:solidFill>
                <a:hlinkClick r:id="rId3"/>
              </a:rPr>
              <a:t>enbee.eu</a:t>
            </a:r>
            <a:endParaRPr lang="sk-SK" altLang="sk-SK" sz="1400" dirty="0">
              <a:solidFill>
                <a:srgbClr val="0070C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763" y="0"/>
            <a:ext cx="5651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70" tIns="46235" rIns="92470" bIns="462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2505"/>
          </a:p>
        </p:txBody>
      </p:sp>
      <p:sp>
        <p:nvSpPr>
          <p:cNvPr id="6" name="Obdĺžnik 5"/>
          <p:cNvSpPr/>
          <p:nvPr/>
        </p:nvSpPr>
        <p:spPr>
          <a:xfrm>
            <a:off x="569913" y="0"/>
            <a:ext cx="644525" cy="685800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70" tIns="46235" rIns="92470" bIns="462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2505"/>
          </a:p>
        </p:txBody>
      </p:sp>
      <p:sp>
        <p:nvSpPr>
          <p:cNvPr id="4102" name="Podnadpis 2"/>
          <p:cNvSpPr txBox="1">
            <a:spLocks/>
          </p:cNvSpPr>
          <p:nvPr/>
        </p:nvSpPr>
        <p:spPr bwMode="auto">
          <a:xfrm>
            <a:off x="1779588" y="6142038"/>
            <a:ext cx="698023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sk-SK" altLang="sk-SK" sz="1200" dirty="0" err="1" smtClean="0"/>
              <a:t>Xella</a:t>
            </a:r>
            <a:r>
              <a:rPr lang="sk-SK" altLang="sk-SK" sz="1200" dirty="0" smtClean="0"/>
              <a:t> </a:t>
            </a:r>
            <a:r>
              <a:rPr lang="sk-SK" altLang="sk-SK" sz="1200" dirty="0" err="1" smtClean="0"/>
              <a:t>Ytong</a:t>
            </a:r>
            <a:r>
              <a:rPr lang="sk-SK" altLang="sk-SK" sz="1200" dirty="0" smtClean="0"/>
              <a:t>, Žilina</a:t>
            </a:r>
            <a:endParaRPr lang="sk-SK" altLang="sk-SK" sz="12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sk-SK" altLang="sk-SK" sz="1200" dirty="0" smtClean="0"/>
              <a:t>3. </a:t>
            </a:r>
            <a:r>
              <a:rPr lang="sk-SK" altLang="sk-SK" sz="1200" dirty="0"/>
              <a:t>o</a:t>
            </a:r>
            <a:r>
              <a:rPr lang="sk-SK" altLang="sk-SK" sz="1200" dirty="0" smtClean="0"/>
              <a:t>któber 2017</a:t>
            </a:r>
            <a:r>
              <a:rPr lang="en-IN" altLang="sk-SK" sz="1200" dirty="0" smtClean="0"/>
              <a:t> </a:t>
            </a:r>
            <a:endParaRPr lang="sk-SK" altLang="sk-SK" sz="1200" dirty="0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sk-SK" altLang="sk-SK" sz="1200" dirty="0">
              <a:solidFill>
                <a:srgbClr val="0070C0"/>
              </a:solidFill>
            </a:endParaRPr>
          </a:p>
        </p:txBody>
      </p:sp>
      <p:pic>
        <p:nvPicPr>
          <p:cNvPr id="4103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0"/>
            <a:ext cx="3371599" cy="97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98450" y="823913"/>
            <a:ext cx="8345488" cy="382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Aft>
                <a:spcPct val="20000"/>
              </a:spcAft>
              <a:buClr>
                <a:schemeClr val="tx1"/>
              </a:buClr>
              <a:buFontTx/>
              <a:buNone/>
              <a:tabLst>
                <a:tab pos="1252538" algn="l"/>
                <a:tab pos="1700213" algn="l"/>
              </a:tabLst>
              <a:defRPr/>
            </a:pPr>
            <a:r>
              <a:rPr lang="sk-SK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2004 – 2008  </a:t>
            </a:r>
            <a:r>
              <a:rPr lang="sk-SK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generácia CEN noriem </a:t>
            </a:r>
            <a:r>
              <a:rPr lang="sk-SK" altLang="en-US" sz="2800" b="1" dirty="0">
                <a:solidFill>
                  <a:srgbClr val="0070C0"/>
                </a:solidFill>
              </a:rPr>
              <a:t>(dnes platné)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98451" y="1495762"/>
            <a:ext cx="8578849" cy="4561009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5000"/>
              </a:lnSpc>
              <a:buClr>
                <a:schemeClr val="tx1"/>
              </a:buClr>
              <a:tabLst>
                <a:tab pos="1252538" algn="l"/>
                <a:tab pos="1700213" algn="l"/>
              </a:tabLst>
              <a:defRPr/>
            </a:pPr>
            <a:r>
              <a:rPr lang="sk-SK" altLang="en-US" sz="2800" b="1" dirty="0">
                <a:solidFill>
                  <a:srgbClr val="0070C0"/>
                </a:solidFill>
              </a:rPr>
              <a:t>2010 – 2016 </a:t>
            </a:r>
            <a:r>
              <a:rPr lang="sk-SK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sk-SK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druhá generácia noriem pre EHB,  </a:t>
            </a:r>
            <a:r>
              <a:rPr lang="sk-SK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mandát </a:t>
            </a:r>
            <a:r>
              <a:rPr lang="sk-SK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sk-SK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M/480)</a:t>
            </a:r>
          </a:p>
          <a:p>
            <a:pPr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tabLst>
                <a:tab pos="1252538" algn="l"/>
                <a:tab pos="1700213" algn="l"/>
              </a:tabLst>
              <a:defRPr/>
            </a:pPr>
            <a:r>
              <a:rPr lang="sk-SK" altLang="en-US" sz="2400" b="1" dirty="0">
                <a:solidFill>
                  <a:schemeClr val="tx1"/>
                </a:solidFill>
              </a:rPr>
              <a:t>Schválené hlasovaním 	-  január 2017</a:t>
            </a:r>
          </a:p>
          <a:p>
            <a:pPr>
              <a:lnSpc>
                <a:spcPct val="95000"/>
              </a:lnSpc>
              <a:buClr>
                <a:schemeClr val="tx1"/>
              </a:buClr>
              <a:tabLst>
                <a:tab pos="1252538" algn="l"/>
                <a:tab pos="1700213" algn="l"/>
              </a:tabLst>
              <a:defRPr/>
            </a:pPr>
            <a:r>
              <a:rPr lang="sk-SK" altLang="en-US" sz="2400" b="1" dirty="0">
                <a:solidFill>
                  <a:schemeClr val="tx1"/>
                </a:solidFill>
              </a:rPr>
              <a:t>P</a:t>
            </a:r>
            <a:r>
              <a:rPr lang="sk-SK" altLang="en-US" sz="2400" b="1" dirty="0" smtClean="0">
                <a:solidFill>
                  <a:schemeClr val="tx1"/>
                </a:solidFill>
              </a:rPr>
              <a:t>ublikované</a:t>
            </a:r>
            <a:r>
              <a:rPr lang="sk-SK" altLang="en-US" sz="2400" b="1" dirty="0">
                <a:solidFill>
                  <a:schemeClr val="tx1"/>
                </a:solidFill>
              </a:rPr>
              <a:t>				-  </a:t>
            </a:r>
            <a:r>
              <a:rPr lang="sk-SK" altLang="en-US" sz="2400" b="1" u="sng" dirty="0" smtClean="0">
                <a:solidFill>
                  <a:schemeClr val="tx1"/>
                </a:solidFill>
              </a:rPr>
              <a:t>júl - august 2017</a:t>
            </a:r>
            <a:endParaRPr lang="sk-SK" altLang="en-US" sz="2000" b="1" u="sng" dirty="0">
              <a:solidFill>
                <a:schemeClr val="tx1"/>
              </a:solidFill>
            </a:endParaRPr>
          </a:p>
          <a:p>
            <a:pPr>
              <a:lnSpc>
                <a:spcPct val="95000"/>
              </a:lnSpc>
              <a:buClr>
                <a:schemeClr val="tx1"/>
              </a:buClr>
              <a:tabLst>
                <a:tab pos="1252538" algn="l"/>
                <a:tab pos="1700213" algn="l"/>
              </a:tabLst>
              <a:defRPr/>
            </a:pPr>
            <a:r>
              <a:rPr lang="sk-SK" altLang="en-US" sz="2800" b="1" dirty="0">
                <a:solidFill>
                  <a:srgbClr val="667385"/>
                </a:solidFill>
              </a:rPr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98451" y="2912667"/>
            <a:ext cx="85788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1778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9625" indent="-357188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7613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56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7800" indent="0">
              <a:defRPr/>
            </a:pPr>
            <a:r>
              <a:rPr lang="sk-SK" sz="2800" u="sng" dirty="0" smtClean="0">
                <a:latin typeface="+mn-lt"/>
                <a:cs typeface="+mn-cs"/>
              </a:rPr>
              <a:t>Ďalšie kroky: </a:t>
            </a:r>
          </a:p>
          <a:p>
            <a:pPr marL="635000" indent="-4572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sk-SK" sz="2400" u="sng" dirty="0">
                <a:solidFill>
                  <a:srgbClr val="0070C0"/>
                </a:solidFill>
                <a:latin typeface="+mn-lt"/>
                <a:cs typeface="+mn-cs"/>
              </a:rPr>
              <a:t>prevzatie do sústavy STN </a:t>
            </a:r>
            <a:r>
              <a:rPr lang="sk-SK" sz="2400" b="0" u="sng" dirty="0">
                <a:solidFill>
                  <a:srgbClr val="0070C0"/>
                </a:solidFill>
                <a:latin typeface="+mn-lt"/>
                <a:cs typeface="+mn-cs"/>
              </a:rPr>
              <a:t>(do 6 mesiacov od publikácie): </a:t>
            </a:r>
          </a:p>
          <a:p>
            <a:pPr marL="1106488" lvl="2" indent="-34290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priame používanie </a:t>
            </a:r>
            <a:r>
              <a:rPr lang="sk-SK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(angl. oznámením vo Vestníku ÚNMS SR)</a:t>
            </a:r>
          </a:p>
          <a:p>
            <a:pPr marL="1106488" lvl="2" indent="-342900">
              <a:buFont typeface="Arial" panose="020B0604020202020204" pitchFamily="34" charset="0"/>
              <a:buChar char="•"/>
              <a:tabLst/>
              <a:defRPr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prevzatie originálu </a:t>
            </a:r>
            <a:r>
              <a:rPr lang="sk-SK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(angl. + SK titulná strana a anotácia)</a:t>
            </a:r>
          </a:p>
          <a:p>
            <a:pPr marL="1106488" lvl="2" indent="-342900">
              <a:buFont typeface="Arial" panose="020B0604020202020204" pitchFamily="34" charset="0"/>
              <a:buChar char="•"/>
              <a:tabLst/>
              <a:defRPr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preklad </a:t>
            </a:r>
            <a:r>
              <a:rPr lang="sk-SK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(SK)</a:t>
            </a:r>
          </a:p>
          <a:p>
            <a:pPr marL="635000" indent="-4572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sk-SK" altLang="en-US" sz="2000" u="sng" dirty="0" smtClean="0">
                <a:solidFill>
                  <a:srgbClr val="C00000"/>
                </a:solidFill>
                <a:latin typeface="+mn-lt"/>
                <a:cs typeface="+mn-cs"/>
              </a:rPr>
              <a:t>zrušenie terajších výpočtových noriem</a:t>
            </a:r>
            <a:r>
              <a:rPr lang="sk-SK" altLang="en-US" sz="2800" u="sng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sk-SK" alt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(nie požiadavky a vstupné údaje</a:t>
            </a:r>
            <a:r>
              <a:rPr lang="sk-SK" alt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sk-SK" altLang="en-US" sz="2800" u="sng" dirty="0" smtClean="0">
              <a:solidFill>
                <a:srgbClr val="C00000"/>
              </a:solidFill>
              <a:latin typeface="+mn-lt"/>
              <a:cs typeface="+mn-cs"/>
            </a:endParaRPr>
          </a:p>
          <a:p>
            <a:pPr marL="635000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k-SK" sz="2000" u="sng" dirty="0">
                <a:solidFill>
                  <a:srgbClr val="0070C0"/>
                </a:solidFill>
                <a:latin typeface="+mn-lt"/>
                <a:cs typeface="+mn-cs"/>
              </a:rPr>
              <a:t>tvorba národných </a:t>
            </a:r>
            <a:r>
              <a:rPr lang="sk-SK" sz="2000" u="sng" dirty="0" smtClean="0">
                <a:solidFill>
                  <a:srgbClr val="0070C0"/>
                </a:solidFill>
                <a:latin typeface="+mn-lt"/>
                <a:cs typeface="+mn-cs"/>
              </a:rPr>
              <a:t>príloh s predvoleným postupom výpočtu</a:t>
            </a:r>
            <a:endParaRPr lang="sk-SK" sz="2000" u="sng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20488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6C8318-98F0-4947-9160-C0DA7D3363D0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2049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Rovná spojnica 61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Druhá generácia CEN noriem pre výpočet EHB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6" name="Rovná spojnica 15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21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385763" y="5475288"/>
            <a:ext cx="30829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28575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9625" indent="-35718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ok 4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56" y="781049"/>
            <a:ext cx="5328745" cy="244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ok 5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16" y="3128161"/>
            <a:ext cx="5218385" cy="27676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85725" y="5895833"/>
            <a:ext cx="9058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/>
              <a:t>Zdroj: JAAP HOGELING, </a:t>
            </a:r>
            <a:r>
              <a:rPr lang="sk-SK" sz="1200" dirty="0" smtClean="0"/>
              <a:t>Overview </a:t>
            </a:r>
            <a:r>
              <a:rPr lang="sk-SK" sz="1200" dirty="0"/>
              <a:t>of EPB standards currently out for formal vote at CEN and ISO level“, REHVA Journal Issue 6/December 2016</a:t>
            </a:r>
            <a:endParaRPr lang="en-US" sz="12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98025" y="1047515"/>
            <a:ext cx="3804306" cy="19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1778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9625" indent="-357188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7613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56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0" indent="0">
              <a:spcBef>
                <a:spcPts val="1200"/>
              </a:spcBef>
            </a:pPr>
            <a:r>
              <a:rPr lang="sk-SK" sz="2800" dirty="0" smtClean="0">
                <a:solidFill>
                  <a:srgbClr val="667385"/>
                </a:solidFill>
                <a:latin typeface="+mn-lt"/>
                <a:cs typeface="+mn-cs"/>
              </a:rPr>
              <a:t>49 </a:t>
            </a:r>
            <a:r>
              <a:rPr lang="sk-SK" sz="2800" dirty="0">
                <a:solidFill>
                  <a:srgbClr val="667385"/>
                </a:solidFill>
                <a:latin typeface="+mn-lt"/>
                <a:cs typeface="+mn-cs"/>
              </a:rPr>
              <a:t>noriem, </a:t>
            </a:r>
            <a:endParaRPr lang="sk-SK" sz="2800" dirty="0" smtClean="0">
              <a:solidFill>
                <a:srgbClr val="667385"/>
              </a:solidFill>
              <a:latin typeface="+mn-lt"/>
              <a:cs typeface="+mn-cs"/>
            </a:endParaRPr>
          </a:p>
          <a:p>
            <a:pPr marL="0" lvl="0" indent="0">
              <a:spcBef>
                <a:spcPts val="1200"/>
              </a:spcBef>
            </a:pPr>
            <a:r>
              <a:rPr lang="sk-SK" sz="2800" dirty="0" smtClean="0">
                <a:solidFill>
                  <a:srgbClr val="667385"/>
                </a:solidFill>
                <a:latin typeface="+mn-lt"/>
                <a:cs typeface="+mn-cs"/>
              </a:rPr>
              <a:t>38 </a:t>
            </a:r>
            <a:r>
              <a:rPr lang="sk-SK" sz="2800" dirty="0">
                <a:solidFill>
                  <a:srgbClr val="667385"/>
                </a:solidFill>
                <a:latin typeface="+mn-lt"/>
                <a:cs typeface="+mn-cs"/>
              </a:rPr>
              <a:t>technických správ </a:t>
            </a:r>
            <a:endParaRPr lang="sk-SK" sz="2800" dirty="0" smtClean="0">
              <a:solidFill>
                <a:srgbClr val="667385"/>
              </a:solidFill>
              <a:latin typeface="+mn-lt"/>
              <a:cs typeface="+mn-cs"/>
            </a:endParaRPr>
          </a:p>
        </p:txBody>
      </p:sp>
      <p:pic>
        <p:nvPicPr>
          <p:cNvPr id="15" name="Picture 4" descr="pileC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1"/>
          <a:stretch>
            <a:fillRect/>
          </a:stretch>
        </p:blipFill>
        <p:spPr bwMode="auto">
          <a:xfrm>
            <a:off x="385763" y="3381067"/>
            <a:ext cx="2105127" cy="163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Druhá generácia CEN noriem pre výpočet EHB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8" name="Rovná spojnica 15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635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385763" y="5475288"/>
            <a:ext cx="30829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28575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9625" indent="-35718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5763" y="1378424"/>
            <a:ext cx="8621759" cy="44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1778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9625" indent="-357188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7613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56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52450" lvl="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sk-SK" sz="2400" b="0" dirty="0" smtClean="0">
                <a:solidFill>
                  <a:srgbClr val="667385"/>
                </a:solidFill>
                <a:latin typeface="+mn-lt"/>
                <a:cs typeface="+mn-cs"/>
              </a:rPr>
              <a:t>CEN/TC </a:t>
            </a:r>
            <a:r>
              <a:rPr lang="sk-SK" sz="2400" b="0" dirty="0">
                <a:solidFill>
                  <a:srgbClr val="667385"/>
                </a:solidFill>
                <a:latin typeface="+mn-lt"/>
                <a:cs typeface="+mn-cs"/>
              </a:rPr>
              <a:t>89 </a:t>
            </a:r>
            <a:r>
              <a:rPr lang="sk-SK" sz="2400" b="0" dirty="0" smtClean="0">
                <a:solidFill>
                  <a:srgbClr val="667385"/>
                </a:solidFill>
                <a:latin typeface="+mn-lt"/>
                <a:cs typeface="+mn-cs"/>
              </a:rPr>
              <a:t>  </a:t>
            </a:r>
            <a:r>
              <a:rPr lang="sk-SK" sz="2000" b="0" dirty="0" smtClean="0">
                <a:solidFill>
                  <a:srgbClr val="667385"/>
                </a:solidFill>
                <a:latin typeface="+mn-lt"/>
                <a:cs typeface="+mn-cs"/>
              </a:rPr>
              <a:t>Tepelná </a:t>
            </a:r>
            <a:r>
              <a:rPr lang="sk-SK" sz="2000" b="0" dirty="0">
                <a:solidFill>
                  <a:srgbClr val="667385"/>
                </a:solidFill>
                <a:latin typeface="+mn-lt"/>
                <a:cs typeface="+mn-cs"/>
              </a:rPr>
              <a:t>ochrana budov a stavebných konštrukcií </a:t>
            </a:r>
          </a:p>
          <a:p>
            <a:pPr marL="552450"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2400" b="0" dirty="0">
                <a:solidFill>
                  <a:srgbClr val="667385"/>
                </a:solidFill>
                <a:latin typeface="+mn-lt"/>
                <a:cs typeface="+mn-cs"/>
              </a:rPr>
              <a:t>CEN/TC 228 </a:t>
            </a:r>
            <a:r>
              <a:rPr lang="sk-SK" sz="2000" b="0" dirty="0">
                <a:solidFill>
                  <a:srgbClr val="667385"/>
                </a:solidFill>
                <a:latin typeface="+mn-lt"/>
                <a:cs typeface="+mn-cs"/>
              </a:rPr>
              <a:t>Vykurovacie systémy a vodné chladiace systémy v budovách</a:t>
            </a:r>
            <a:endParaRPr lang="sk-SK" sz="2400" b="0" dirty="0">
              <a:solidFill>
                <a:srgbClr val="667385"/>
              </a:solidFill>
              <a:latin typeface="+mn-lt"/>
              <a:cs typeface="+mn-cs"/>
            </a:endParaRPr>
          </a:p>
          <a:p>
            <a:pPr marL="552450"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2400" b="0" dirty="0">
                <a:solidFill>
                  <a:srgbClr val="667385"/>
                </a:solidFill>
                <a:latin typeface="+mn-lt"/>
                <a:cs typeface="+mn-cs"/>
              </a:rPr>
              <a:t>CEN/TC 156 </a:t>
            </a:r>
            <a:r>
              <a:rPr lang="sk-SK" sz="2000" b="0" dirty="0">
                <a:solidFill>
                  <a:srgbClr val="667385"/>
                </a:solidFill>
                <a:latin typeface="+mn-lt"/>
                <a:cs typeface="+mn-cs"/>
              </a:rPr>
              <a:t>Vetranie budov </a:t>
            </a:r>
            <a:endParaRPr lang="sk-SK" sz="2400" b="0" dirty="0">
              <a:solidFill>
                <a:srgbClr val="667385"/>
              </a:solidFill>
              <a:latin typeface="+mn-lt"/>
              <a:cs typeface="+mn-cs"/>
            </a:endParaRPr>
          </a:p>
          <a:p>
            <a:pPr marL="552450"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2400" b="0" dirty="0">
                <a:solidFill>
                  <a:srgbClr val="667385"/>
                </a:solidFill>
                <a:latin typeface="+mn-lt"/>
                <a:cs typeface="+mn-cs"/>
              </a:rPr>
              <a:t>CEN/TC 247 </a:t>
            </a:r>
            <a:r>
              <a:rPr lang="sk-SK" sz="2000" b="0" dirty="0">
                <a:solidFill>
                  <a:srgbClr val="667385"/>
                </a:solidFill>
                <a:latin typeface="+mn-lt"/>
                <a:cs typeface="+mn-cs"/>
              </a:rPr>
              <a:t>Automatizácia budov, riadenie a správa budov</a:t>
            </a:r>
          </a:p>
          <a:p>
            <a:pPr marL="55245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2400" b="0" dirty="0">
                <a:solidFill>
                  <a:srgbClr val="667385"/>
                </a:solidFill>
                <a:latin typeface="+mn-lt"/>
                <a:cs typeface="+mn-cs"/>
              </a:rPr>
              <a:t>CEN/TC 169 </a:t>
            </a:r>
            <a:r>
              <a:rPr lang="sk-SK" sz="2000" b="0" dirty="0">
                <a:solidFill>
                  <a:srgbClr val="667385"/>
                </a:solidFill>
                <a:latin typeface="+mn-lt"/>
                <a:cs typeface="+mn-cs"/>
              </a:rPr>
              <a:t>Svetlo a osvetlenie</a:t>
            </a:r>
            <a:r>
              <a:rPr lang="sk-SK" sz="2400" b="0" dirty="0">
                <a:solidFill>
                  <a:srgbClr val="667385"/>
                </a:solidFill>
                <a:latin typeface="+mn-lt"/>
                <a:cs typeface="+mn-cs"/>
              </a:rPr>
              <a:t> </a:t>
            </a:r>
          </a:p>
          <a:p>
            <a:pPr marL="0" indent="0"/>
            <a:endParaRPr lang="sk-SK" sz="2800" dirty="0" smtClean="0">
              <a:solidFill>
                <a:srgbClr val="667385"/>
              </a:solidFill>
              <a:latin typeface="+mn-lt"/>
              <a:cs typeface="+mn-cs"/>
            </a:endParaRPr>
          </a:p>
          <a:p>
            <a:pPr marL="55245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2400" b="0" dirty="0">
                <a:solidFill>
                  <a:srgbClr val="667385"/>
                </a:solidFill>
                <a:latin typeface="+mn-lt"/>
                <a:cs typeface="+mn-cs"/>
              </a:rPr>
              <a:t>CEN/TC 371 </a:t>
            </a:r>
            <a:r>
              <a:rPr lang="sk-SK" b="0" dirty="0">
                <a:solidFill>
                  <a:srgbClr val="667385"/>
                </a:solidFill>
                <a:latin typeface="+mn-lt"/>
                <a:cs typeface="+mn-cs"/>
              </a:rPr>
              <a:t>(Projektová skupina - Energetická hospodárnosť budov)</a:t>
            </a:r>
          </a:p>
          <a:p>
            <a:pPr marL="457200" indent="-457200">
              <a:buFontTx/>
              <a:buChar char="-"/>
            </a:pPr>
            <a:endParaRPr lang="sk-SK" sz="2800" b="0" dirty="0">
              <a:solidFill>
                <a:srgbClr val="667385"/>
              </a:solidFill>
              <a:latin typeface="+mn-lt"/>
              <a:cs typeface="+mn-cs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Druhá generácia CEN noriem pre výpočet EHB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Rovná spojnica 15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684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385763" y="5475288"/>
            <a:ext cx="30829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28575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9625" indent="-35718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85763" y="1025872"/>
            <a:ext cx="8491537" cy="55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sk-SK" sz="3600" dirty="0" smtClean="0">
                <a:solidFill>
                  <a:srgbClr val="1B80E2"/>
                </a:solidFill>
                <a:latin typeface="Calibri" panose="020F0502020204030204" pitchFamily="34" charset="0"/>
                <a:ea typeface="+mj-ea"/>
                <a:cs typeface="+mj-cs"/>
              </a:rPr>
              <a:t>Nová inovatívna štruktúra </a:t>
            </a:r>
          </a:p>
          <a:p>
            <a:r>
              <a:rPr lang="sk-SK" sz="2800" b="0" dirty="0" smtClean="0">
                <a:solidFill>
                  <a:srgbClr val="667385"/>
                </a:solidFill>
                <a:latin typeface="+mn-lt"/>
                <a:cs typeface="+mn-cs"/>
              </a:rPr>
              <a:t>odlišná od doterajších noriem</a:t>
            </a:r>
            <a:endParaRPr lang="sk-SK" sz="3200" b="0" dirty="0">
              <a:solidFill>
                <a:srgbClr val="667385"/>
              </a:solidFill>
              <a:latin typeface="+mn-lt"/>
              <a:cs typeface="+mn-cs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477672" y="2322903"/>
            <a:ext cx="2811438" cy="1560467"/>
          </a:xfrm>
          <a:prstGeom prst="homePlate">
            <a:avLst/>
          </a:prstGeom>
          <a:solidFill>
            <a:srgbClr val="0033C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k-SK" b="1" dirty="0" smtClean="0">
                <a:effectLst/>
                <a:ea typeface="Times New Roman"/>
                <a:cs typeface="Times New Roman"/>
              </a:rPr>
              <a:t>Oddelenie normatívnej </a:t>
            </a:r>
            <a:endParaRPr lang="sk-SK" dirty="0" smtClean="0">
              <a:effectLst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sk-SK" b="1" dirty="0" smtClean="0">
                <a:effectLst/>
                <a:ea typeface="Times New Roman"/>
                <a:cs typeface="Times New Roman"/>
              </a:rPr>
              <a:t>a informatívnej časti </a:t>
            </a:r>
          </a:p>
          <a:p>
            <a:pPr algn="ctr">
              <a:spcAft>
                <a:spcPts val="0"/>
              </a:spcAft>
            </a:pPr>
            <a:r>
              <a:rPr lang="sk-SK" sz="1400" b="1" dirty="0" smtClean="0">
                <a:effectLst/>
                <a:ea typeface="Times New Roman"/>
                <a:cs typeface="Times New Roman"/>
              </a:rPr>
              <a:t>(norma + technická správa)</a:t>
            </a:r>
            <a:endParaRPr lang="sk-SK" dirty="0">
              <a:effectLst/>
              <a:ea typeface="Times New Roman"/>
              <a:cs typeface="Times New Roman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468688" y="2337941"/>
            <a:ext cx="2427680" cy="1545429"/>
          </a:xfrm>
          <a:prstGeom prst="homePlate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k-SK" sz="2000" b="1" dirty="0" smtClean="0">
                <a:effectLst/>
                <a:ea typeface="Times New Roman"/>
                <a:cs typeface="Times New Roman"/>
              </a:rPr>
              <a:t>Modulárna štruktúra</a:t>
            </a:r>
            <a:endParaRPr lang="sk-SK" sz="2000" dirty="0">
              <a:effectLst/>
              <a:ea typeface="Times New Roman"/>
              <a:cs typeface="Times New Roman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6080166" y="2322902"/>
            <a:ext cx="2552872" cy="1545429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k-SK" sz="2000" b="1" dirty="0" smtClean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Špecifická funkcia </a:t>
            </a:r>
            <a:endParaRPr lang="sk-SK" sz="2000" dirty="0" smtClean="0">
              <a:solidFill>
                <a:schemeClr val="tx1"/>
              </a:solidFill>
              <a:effectLst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sk-SK" sz="2000" b="1" dirty="0" smtClean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Prílohy A / </a:t>
            </a:r>
          </a:p>
          <a:p>
            <a:pPr algn="ctr">
              <a:spcAft>
                <a:spcPts val="0"/>
              </a:spcAft>
            </a:pPr>
            <a:r>
              <a:rPr lang="sk-SK" sz="2000" b="1" dirty="0" smtClean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Prílohy B</a:t>
            </a:r>
            <a:endParaRPr lang="sk-SK" sz="2000" dirty="0">
              <a:solidFill>
                <a:schemeClr val="tx1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477672" y="4051160"/>
            <a:ext cx="2811438" cy="1565259"/>
          </a:xfrm>
          <a:prstGeom prst="homePlate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k-SK" b="1" dirty="0" smtClean="0">
                <a:effectLst/>
                <a:ea typeface="Times New Roman"/>
                <a:cs typeface="Times New Roman"/>
              </a:rPr>
              <a:t>Prepojenie s testovaním výrobkov </a:t>
            </a:r>
            <a:r>
              <a:rPr lang="sk-SK" dirty="0" smtClean="0">
                <a:effectLst/>
                <a:ea typeface="Times New Roman"/>
                <a:cs typeface="Times New Roman"/>
              </a:rPr>
              <a:t>(</a:t>
            </a:r>
            <a:r>
              <a:rPr lang="sk-SK" sz="2400" b="1" dirty="0" err="1" smtClean="0">
                <a:effectLst/>
                <a:ea typeface="Times New Roman"/>
                <a:cs typeface="Times New Roman"/>
              </a:rPr>
              <a:t>Ekodizajn</a:t>
            </a:r>
            <a:r>
              <a:rPr lang="sk-SK" dirty="0" smtClean="0">
                <a:effectLst/>
                <a:ea typeface="Times New Roman"/>
                <a:cs typeface="Times New Roman"/>
              </a:rPr>
              <a:t>)</a:t>
            </a:r>
            <a:endParaRPr lang="sk-SK" dirty="0">
              <a:effectLst/>
              <a:ea typeface="Times New Roman"/>
              <a:cs typeface="Times New Roman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400548" y="4098486"/>
            <a:ext cx="2520657" cy="1530557"/>
          </a:xfrm>
          <a:prstGeom prst="homePlate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k-SK" sz="2400" b="1" dirty="0" smtClean="0">
                <a:effectLst/>
                <a:ea typeface="Times New Roman"/>
                <a:cs typeface="Times New Roman"/>
              </a:rPr>
              <a:t>Excel </a:t>
            </a:r>
            <a:endParaRPr lang="sk-SK" sz="2000" dirty="0" smtClean="0">
              <a:effectLst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sk-SK" sz="2000" b="1" dirty="0" smtClean="0">
                <a:effectLst/>
                <a:ea typeface="Times New Roman"/>
                <a:cs typeface="Times New Roman"/>
              </a:rPr>
              <a:t>(test výpočtu, vstupy/výstupy) </a:t>
            </a:r>
            <a:endParaRPr lang="sk-SK" sz="20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6168788" y="4085862"/>
            <a:ext cx="2464250" cy="1530557"/>
          </a:xfrm>
          <a:prstGeom prst="homePlate">
            <a:avLst/>
          </a:prstGeom>
          <a:solidFill>
            <a:srgbClr val="00990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k-SK" sz="2000" b="1" dirty="0" smtClean="0">
                <a:effectLst/>
                <a:ea typeface="Times New Roman"/>
                <a:cs typeface="Times New Roman"/>
              </a:rPr>
              <a:t>Prispôsobenie tvorbe softvéru</a:t>
            </a:r>
            <a:endParaRPr lang="sk-SK" sz="2000" dirty="0">
              <a:effectLst/>
              <a:ea typeface="Times New Roman"/>
              <a:cs typeface="Times New Roman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Druhá generácia noriem pre výpočet EHB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Rovná spojnica 15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635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671" y="897886"/>
            <a:ext cx="5058656" cy="4919482"/>
          </a:xfrm>
          <a:prstGeom prst="rect">
            <a:avLst/>
          </a:prstGeom>
        </p:spPr>
      </p:pic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385763" y="5475288"/>
            <a:ext cx="30829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28575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9625" indent="-35718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 txBox="1">
            <a:spLocks/>
          </p:cNvSpPr>
          <p:nvPr/>
        </p:nvSpPr>
        <p:spPr>
          <a:xfrm>
            <a:off x="486082" y="2379601"/>
            <a:ext cx="3607830" cy="5294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Príklad pozície najdôležitejších noriem v modulárnej štruktúre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57074" y="3903734"/>
            <a:ext cx="3781134" cy="207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1778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9625" indent="-357188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7613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56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2550" indent="12700"/>
            <a:r>
              <a:rPr lang="sk-SK" sz="2000" dirty="0" smtClean="0">
                <a:solidFill>
                  <a:srgbClr val="C00000"/>
                </a:solidFill>
                <a:latin typeface="+mn-lt"/>
                <a:cs typeface="+mn-cs"/>
              </a:rPr>
              <a:t>Zastrešujúca </a:t>
            </a:r>
            <a:r>
              <a:rPr lang="sk-SK" sz="2000" dirty="0">
                <a:solidFill>
                  <a:srgbClr val="C00000"/>
                </a:solidFill>
                <a:latin typeface="+mn-lt"/>
                <a:cs typeface="+mn-cs"/>
              </a:rPr>
              <a:t>norma </a:t>
            </a:r>
            <a:endParaRPr lang="sk-SK" sz="2000" dirty="0" smtClean="0">
              <a:solidFill>
                <a:srgbClr val="C00000"/>
              </a:solidFill>
              <a:latin typeface="+mn-lt"/>
              <a:cs typeface="+mn-cs"/>
            </a:endParaRPr>
          </a:p>
          <a:p>
            <a:pPr marL="82550" indent="12700"/>
            <a:r>
              <a:rPr lang="sk-SK" sz="2000" dirty="0" smtClean="0">
                <a:solidFill>
                  <a:srgbClr val="C00000"/>
                </a:solidFill>
                <a:latin typeface="+mn-lt"/>
                <a:cs typeface="+mn-cs"/>
              </a:rPr>
              <a:t>EN </a:t>
            </a:r>
            <a:r>
              <a:rPr lang="sk-SK" sz="2000" dirty="0">
                <a:solidFill>
                  <a:srgbClr val="C00000"/>
                </a:solidFill>
                <a:latin typeface="+mn-lt"/>
                <a:cs typeface="+mn-cs"/>
              </a:rPr>
              <a:t>ISO 52000-1 </a:t>
            </a:r>
            <a:r>
              <a:rPr lang="sk-SK" sz="20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sk-SK" b="0" dirty="0" smtClean="0">
                <a:solidFill>
                  <a:srgbClr val="C00000"/>
                </a:solidFill>
                <a:latin typeface="+mn-lt"/>
                <a:cs typeface="+mn-cs"/>
              </a:rPr>
              <a:t>(EN </a:t>
            </a:r>
            <a:r>
              <a:rPr lang="sk-SK" b="0" dirty="0">
                <a:solidFill>
                  <a:srgbClr val="C00000"/>
                </a:solidFill>
                <a:latin typeface="+mn-lt"/>
                <a:cs typeface="+mn-cs"/>
              </a:rPr>
              <a:t>15603:2008)</a:t>
            </a:r>
          </a:p>
          <a:p>
            <a:pPr marL="82550" indent="12700">
              <a:spcBef>
                <a:spcPts val="1200"/>
              </a:spcBef>
            </a:pPr>
            <a:endParaRPr lang="sk-SK" sz="2000" dirty="0" smtClean="0">
              <a:solidFill>
                <a:srgbClr val="00B050"/>
              </a:solidFill>
              <a:latin typeface="+mn-lt"/>
              <a:cs typeface="+mn-cs"/>
            </a:endParaRPr>
          </a:p>
          <a:p>
            <a:pPr marL="82550" indent="12700">
              <a:spcBef>
                <a:spcPts val="1200"/>
              </a:spcBef>
            </a:pPr>
            <a:r>
              <a:rPr lang="sk-SK" sz="2000" dirty="0" smtClean="0">
                <a:solidFill>
                  <a:srgbClr val="00B050"/>
                </a:solidFill>
                <a:latin typeface="+mn-lt"/>
                <a:cs typeface="+mn-cs"/>
              </a:rPr>
              <a:t>Norma </a:t>
            </a:r>
            <a:r>
              <a:rPr lang="sk-SK" sz="2000" dirty="0">
                <a:solidFill>
                  <a:srgbClr val="00B050"/>
                </a:solidFill>
                <a:latin typeface="+mn-lt"/>
                <a:cs typeface="+mn-cs"/>
              </a:rPr>
              <a:t>EN ISO 52016-1 </a:t>
            </a:r>
            <a:r>
              <a:rPr lang="sk-SK" sz="2000" dirty="0" smtClean="0">
                <a:solidFill>
                  <a:srgbClr val="00B050"/>
                </a:solidFill>
                <a:latin typeface="+mn-lt"/>
                <a:cs typeface="+mn-cs"/>
              </a:rPr>
              <a:t> </a:t>
            </a:r>
          </a:p>
          <a:p>
            <a:pPr marL="82550" indent="12700"/>
            <a:r>
              <a:rPr lang="sk-SK" b="0" dirty="0">
                <a:solidFill>
                  <a:srgbClr val="00B050"/>
                </a:solidFill>
                <a:latin typeface="+mn-lt"/>
                <a:cs typeface="+mn-cs"/>
              </a:rPr>
              <a:t>(EN ISO 13790:2008)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468688" y="5776861"/>
            <a:ext cx="5675312" cy="398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dirty="0" smtClean="0"/>
              <a:t>Zdroj: </a:t>
            </a:r>
            <a:r>
              <a:rPr lang="sk-SK" sz="1200" dirty="0"/>
              <a:t>Johann Zirngibl</a:t>
            </a:r>
            <a:r>
              <a:rPr lang="sk-SK" sz="1200" dirty="0" smtClean="0"/>
              <a:t>,„</a:t>
            </a:r>
            <a:r>
              <a:rPr lang="sk-SK" sz="1200" dirty="0"/>
              <a:t>nZEB and Renewable Energy, What is going on in Europe? nZEB definition and renewable energies in new EPBD-CEN standards“, Bonn 22. október 2014</a:t>
            </a:r>
            <a:endParaRPr lang="en-US" sz="1200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5763" y="617680"/>
            <a:ext cx="8378024" cy="7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sk-SK" sz="2800" dirty="0" smtClean="0">
                <a:solidFill>
                  <a:srgbClr val="1B80E2"/>
                </a:solidFill>
                <a:latin typeface="Calibri" panose="020F0502020204030204" pitchFamily="34" charset="0"/>
                <a:ea typeface="+mj-ea"/>
                <a:cs typeface="+mj-cs"/>
              </a:rPr>
              <a:t>Nová </a:t>
            </a:r>
            <a:r>
              <a:rPr lang="sk-SK" sz="2800" dirty="0">
                <a:solidFill>
                  <a:srgbClr val="1B80E2"/>
                </a:solidFill>
                <a:latin typeface="Calibri" panose="020F0502020204030204" pitchFamily="34" charset="0"/>
                <a:ea typeface="+mj-ea"/>
                <a:cs typeface="+mj-cs"/>
              </a:rPr>
              <a:t>štruktúra </a:t>
            </a:r>
            <a:endParaRPr lang="sk-SK" sz="2800" dirty="0" smtClean="0">
              <a:solidFill>
                <a:srgbClr val="1B80E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5" name="Pentagon 53"/>
          <p:cNvSpPr/>
          <p:nvPr/>
        </p:nvSpPr>
        <p:spPr>
          <a:xfrm>
            <a:off x="486082" y="1323439"/>
            <a:ext cx="2260008" cy="983034"/>
          </a:xfrm>
          <a:prstGeom prst="homePlate">
            <a:avLst/>
          </a:prstGeom>
          <a:solidFill>
            <a:srgbClr val="0099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Modulárna štruktúra</a:t>
            </a:r>
            <a:endParaRPr kumimoji="0" lang="sk-SK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263796" y="3092914"/>
            <a:ext cx="3799920" cy="5294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Umožňuje kombinovať moduly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Jasné vstupy / výstupy</a:t>
            </a:r>
            <a:endParaRPr lang="sk-SK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Druhá generácia CEN noriem pre výpočet EHB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20" name="Rovná spojnica 15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635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385763" y="5475288"/>
            <a:ext cx="30829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28575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9625" indent="-35718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platzhalter 4"/>
          <p:cNvSpPr txBox="1">
            <a:spLocks/>
          </p:cNvSpPr>
          <p:nvPr/>
        </p:nvSpPr>
        <p:spPr bwMode="auto">
          <a:xfrm>
            <a:off x="346075" y="630238"/>
            <a:ext cx="65944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de-AT" altLang="en-US" sz="3600" b="1">
              <a:solidFill>
                <a:srgbClr val="0070C0"/>
              </a:solidFill>
            </a:endParaRPr>
          </a:p>
        </p:txBody>
      </p:sp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48453" y="2603936"/>
            <a:ext cx="8258819" cy="276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1778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9625" indent="-357188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7613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56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2550" indent="12700"/>
            <a:r>
              <a:rPr lang="sk-SK" sz="2400" dirty="0" smtClean="0">
                <a:solidFill>
                  <a:srgbClr val="667385"/>
                </a:solidFill>
                <a:latin typeface="+mn-lt"/>
                <a:cs typeface="+mn-cs"/>
              </a:rPr>
              <a:t>Príloha </a:t>
            </a:r>
            <a:r>
              <a:rPr lang="sk-SK" sz="2400" dirty="0">
                <a:solidFill>
                  <a:srgbClr val="667385"/>
                </a:solidFill>
                <a:latin typeface="+mn-lt"/>
                <a:cs typeface="+mn-cs"/>
              </a:rPr>
              <a:t>A </a:t>
            </a:r>
            <a:r>
              <a:rPr lang="sk-SK" sz="2400" dirty="0" smtClean="0">
                <a:solidFill>
                  <a:srgbClr val="667385"/>
                </a:solidFill>
                <a:latin typeface="+mn-lt"/>
                <a:cs typeface="+mn-cs"/>
              </a:rPr>
              <a:t>(</a:t>
            </a:r>
            <a:r>
              <a:rPr lang="sk-SK" sz="2400" u="sng" dirty="0" smtClean="0">
                <a:solidFill>
                  <a:srgbClr val="667385"/>
                </a:solidFill>
                <a:latin typeface="+mn-lt"/>
                <a:cs typeface="+mn-cs"/>
              </a:rPr>
              <a:t>normatívna</a:t>
            </a:r>
            <a:r>
              <a:rPr lang="sk-SK" sz="2400" dirty="0" smtClean="0">
                <a:solidFill>
                  <a:srgbClr val="667385"/>
                </a:solidFill>
                <a:latin typeface="+mn-lt"/>
                <a:cs typeface="+mn-cs"/>
              </a:rPr>
              <a:t>)  </a:t>
            </a:r>
            <a:r>
              <a:rPr lang="sk-SK" sz="2000" dirty="0" smtClean="0">
                <a:solidFill>
                  <a:srgbClr val="667385"/>
                </a:solidFill>
                <a:latin typeface="+mn-lt"/>
                <a:cs typeface="+mn-cs"/>
              </a:rPr>
              <a:t>- </a:t>
            </a:r>
            <a:r>
              <a:rPr lang="sk-SK" sz="2000" b="0" dirty="0" smtClean="0">
                <a:solidFill>
                  <a:srgbClr val="667385"/>
                </a:solidFill>
                <a:latin typeface="+mn-lt"/>
                <a:cs typeface="+mn-cs"/>
              </a:rPr>
              <a:t>prázdne </a:t>
            </a:r>
            <a:r>
              <a:rPr lang="sk-SK" sz="2000" b="0" dirty="0">
                <a:solidFill>
                  <a:srgbClr val="667385"/>
                </a:solidFill>
                <a:latin typeface="+mn-lt"/>
                <a:cs typeface="+mn-cs"/>
              </a:rPr>
              <a:t>vzory </a:t>
            </a:r>
            <a:r>
              <a:rPr lang="sk-SK" sz="2000" b="0" dirty="0" smtClean="0">
                <a:solidFill>
                  <a:srgbClr val="667385"/>
                </a:solidFill>
                <a:latin typeface="+mn-lt"/>
                <a:cs typeface="+mn-cs"/>
              </a:rPr>
              <a:t>tabuliek  </a:t>
            </a:r>
          </a:p>
          <a:p>
            <a:pPr marL="82550" indent="12700"/>
            <a:r>
              <a:rPr lang="sk-SK" sz="1600" b="0" dirty="0" smtClean="0">
                <a:solidFill>
                  <a:srgbClr val="667385"/>
                </a:solidFill>
                <a:latin typeface="+mn-lt"/>
                <a:cs typeface="+mn-cs"/>
              </a:rPr>
              <a:t>pre </a:t>
            </a:r>
            <a:r>
              <a:rPr lang="sk-SK" sz="1600" b="0" dirty="0">
                <a:solidFill>
                  <a:srgbClr val="667385"/>
                </a:solidFill>
                <a:latin typeface="+mn-lt"/>
                <a:cs typeface="+mn-cs"/>
              </a:rPr>
              <a:t>vytvorenie národnej prílohy (NA) – </a:t>
            </a:r>
            <a:r>
              <a:rPr lang="sk-SK" sz="2000" u="sng" dirty="0" smtClean="0">
                <a:solidFill>
                  <a:srgbClr val="002060"/>
                </a:solidFill>
                <a:latin typeface="+mn-lt"/>
                <a:cs typeface="+mn-cs"/>
              </a:rPr>
              <a:t>národnej predvoľby</a:t>
            </a:r>
            <a:endParaRPr lang="sk-SK" sz="2000" u="sng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82550" indent="12700">
              <a:spcBef>
                <a:spcPts val="1800"/>
              </a:spcBef>
            </a:pPr>
            <a:r>
              <a:rPr lang="sk-SK" sz="2400" dirty="0" smtClean="0">
                <a:solidFill>
                  <a:srgbClr val="667385"/>
                </a:solidFill>
                <a:latin typeface="+mn-lt"/>
                <a:cs typeface="+mn-cs"/>
              </a:rPr>
              <a:t>Príloha </a:t>
            </a:r>
            <a:r>
              <a:rPr lang="sk-SK" sz="2400" dirty="0">
                <a:solidFill>
                  <a:srgbClr val="667385"/>
                </a:solidFill>
                <a:latin typeface="+mn-lt"/>
                <a:cs typeface="+mn-cs"/>
              </a:rPr>
              <a:t>B </a:t>
            </a:r>
            <a:r>
              <a:rPr lang="sk-SK" sz="2400" dirty="0" smtClean="0">
                <a:solidFill>
                  <a:srgbClr val="667385"/>
                </a:solidFill>
                <a:latin typeface="+mn-lt"/>
                <a:cs typeface="+mn-cs"/>
              </a:rPr>
              <a:t>(informatívna) </a:t>
            </a:r>
          </a:p>
          <a:p>
            <a:pPr marL="539750" indent="-457200">
              <a:buFontTx/>
              <a:buChar char="-"/>
            </a:pPr>
            <a:r>
              <a:rPr lang="sk-SK" sz="2000" b="0" dirty="0" smtClean="0">
                <a:solidFill>
                  <a:srgbClr val="667385"/>
                </a:solidFill>
                <a:latin typeface="+mn-lt"/>
                <a:cs typeface="+mn-cs"/>
              </a:rPr>
              <a:t>vyplnené </a:t>
            </a:r>
            <a:r>
              <a:rPr lang="sk-SK" sz="2000" b="0" dirty="0">
                <a:solidFill>
                  <a:srgbClr val="667385"/>
                </a:solidFill>
                <a:latin typeface="+mn-lt"/>
                <a:cs typeface="+mn-cs"/>
              </a:rPr>
              <a:t>predvoľby </a:t>
            </a:r>
            <a:r>
              <a:rPr lang="sk-SK" sz="2000" b="0" dirty="0" smtClean="0">
                <a:solidFill>
                  <a:srgbClr val="667385"/>
                </a:solidFill>
                <a:latin typeface="+mn-lt"/>
                <a:cs typeface="+mn-cs"/>
              </a:rPr>
              <a:t>pre </a:t>
            </a:r>
            <a:r>
              <a:rPr lang="sk-SK" sz="2000" u="sng" dirty="0">
                <a:solidFill>
                  <a:srgbClr val="002060"/>
                </a:solidFill>
                <a:latin typeface="+mn-lt"/>
                <a:cs typeface="+mn-cs"/>
              </a:rPr>
              <a:t>odporúčaný postup </a:t>
            </a:r>
            <a:r>
              <a:rPr lang="sk-SK" sz="2000" u="sng" dirty="0">
                <a:solidFill>
                  <a:srgbClr val="667385"/>
                </a:solidFill>
                <a:latin typeface="+mn-lt"/>
                <a:cs typeface="+mn-cs"/>
              </a:rPr>
              <a:t>,</a:t>
            </a:r>
            <a:r>
              <a:rPr lang="sk-SK" sz="2000" b="0" dirty="0" smtClean="0">
                <a:solidFill>
                  <a:srgbClr val="667385"/>
                </a:solidFill>
                <a:latin typeface="+mn-lt"/>
                <a:cs typeface="+mn-cs"/>
              </a:rPr>
              <a:t> </a:t>
            </a:r>
            <a:r>
              <a:rPr lang="sk-SK" sz="2000" b="0" dirty="0">
                <a:solidFill>
                  <a:srgbClr val="667385"/>
                </a:solidFill>
                <a:latin typeface="+mn-lt"/>
                <a:cs typeface="+mn-cs"/>
              </a:rPr>
              <a:t>tzv. „</a:t>
            </a:r>
            <a:r>
              <a:rPr lang="sk-SK" sz="2400" u="sng" dirty="0">
                <a:solidFill>
                  <a:srgbClr val="667385"/>
                </a:solidFill>
                <a:latin typeface="+mn-lt"/>
                <a:cs typeface="+mn-cs"/>
              </a:rPr>
              <a:t>CEN </a:t>
            </a:r>
            <a:r>
              <a:rPr lang="sk-SK" sz="2400" u="sng" dirty="0" smtClean="0">
                <a:solidFill>
                  <a:srgbClr val="667385"/>
                </a:solidFill>
                <a:latin typeface="+mn-lt"/>
                <a:cs typeface="+mn-cs"/>
              </a:rPr>
              <a:t>predvoľba</a:t>
            </a:r>
            <a:r>
              <a:rPr lang="sk-SK" sz="2400" b="0" dirty="0" smtClean="0">
                <a:solidFill>
                  <a:srgbClr val="667385"/>
                </a:solidFill>
                <a:latin typeface="+mn-lt"/>
                <a:cs typeface="+mn-cs"/>
              </a:rPr>
              <a:t>“, </a:t>
            </a:r>
            <a:r>
              <a:rPr lang="sk-SK" b="0" dirty="0">
                <a:solidFill>
                  <a:srgbClr val="667385"/>
                </a:solidFill>
                <a:latin typeface="+mn-lt"/>
                <a:cs typeface="+mn-cs"/>
              </a:rPr>
              <a:t>nemusí byť </a:t>
            </a:r>
            <a:r>
              <a:rPr lang="sk-SK" b="0" dirty="0" smtClean="0">
                <a:solidFill>
                  <a:srgbClr val="667385"/>
                </a:solidFill>
                <a:latin typeface="+mn-lt"/>
                <a:cs typeface="+mn-cs"/>
              </a:rPr>
              <a:t>v </a:t>
            </a:r>
            <a:r>
              <a:rPr lang="sk-SK" b="0" dirty="0">
                <a:solidFill>
                  <a:srgbClr val="667385"/>
                </a:solidFill>
                <a:latin typeface="+mn-lt"/>
                <a:cs typeface="+mn-cs"/>
              </a:rPr>
              <a:t>súlade so slovenskou legislatívou, napr. OZE</a:t>
            </a:r>
          </a:p>
        </p:txBody>
      </p:sp>
      <p:sp>
        <p:nvSpPr>
          <p:cNvPr id="11" name="Pentagon 54"/>
          <p:cNvSpPr/>
          <p:nvPr/>
        </p:nvSpPr>
        <p:spPr>
          <a:xfrm>
            <a:off x="448453" y="1412204"/>
            <a:ext cx="2876637" cy="109898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Špecifická funkcia </a:t>
            </a:r>
            <a:endParaRPr kumimoji="0" lang="sk-SK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Prílohy </a:t>
            </a: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A / B </a:t>
            </a:r>
            <a:endParaRPr kumimoji="0" lang="sk-SK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638715" y="1544274"/>
            <a:ext cx="5238585" cy="79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1778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9625" indent="-357188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7613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56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2550" indent="0"/>
            <a:r>
              <a:rPr lang="sk-SK" sz="2000" b="0" dirty="0" smtClean="0">
                <a:solidFill>
                  <a:srgbClr val="667385"/>
                </a:solidFill>
              </a:rPr>
              <a:t>výber z možností obsiahnutých v norme </a:t>
            </a:r>
            <a:r>
              <a:rPr lang="sk-SK" sz="2000" u="sng" dirty="0" smtClean="0">
                <a:solidFill>
                  <a:srgbClr val="002060"/>
                </a:solidFill>
              </a:rPr>
              <a:t>potrebný </a:t>
            </a:r>
            <a:r>
              <a:rPr lang="sk-SK" sz="2000" u="sng" dirty="0" smtClean="0">
                <a:solidFill>
                  <a:srgbClr val="002060"/>
                </a:solidFill>
              </a:rPr>
              <a:t>pre použitie noriem</a:t>
            </a:r>
            <a:endParaRPr lang="sk-SK" b="0" dirty="0">
              <a:solidFill>
                <a:srgbClr val="667385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48453" y="623075"/>
            <a:ext cx="8378198" cy="94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sk-SK" sz="2800" dirty="0" smtClean="0">
                <a:solidFill>
                  <a:srgbClr val="1B80E2"/>
                </a:solidFill>
                <a:latin typeface="Calibri" panose="020F0502020204030204" pitchFamily="34" charset="0"/>
                <a:ea typeface="+mj-ea"/>
                <a:cs typeface="+mj-cs"/>
              </a:rPr>
              <a:t>Nová štruktúra</a:t>
            </a:r>
            <a:endParaRPr lang="sk-SK" sz="2800" b="0" dirty="0" smtClean="0">
              <a:solidFill>
                <a:srgbClr val="1B80E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051" y="4893111"/>
            <a:ext cx="880294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u="sng" dirty="0" smtClean="0">
                <a:solidFill>
                  <a:srgbClr val="C00000"/>
                </a:solidFill>
              </a:rPr>
              <a:t>Návrh zmeny Smernice o </a:t>
            </a:r>
            <a:r>
              <a:rPr lang="sk-SK" sz="2000" b="1" u="sng" dirty="0" err="1" smtClean="0">
                <a:solidFill>
                  <a:srgbClr val="C00000"/>
                </a:solidFill>
              </a:rPr>
              <a:t>EHB</a:t>
            </a:r>
            <a:r>
              <a:rPr lang="sk-SK" sz="2000" b="1" u="sng" dirty="0" smtClean="0">
                <a:solidFill>
                  <a:srgbClr val="C00000"/>
                </a:solidFill>
              </a:rPr>
              <a:t>: </a:t>
            </a:r>
          </a:p>
          <a:p>
            <a:r>
              <a:rPr lang="sk-SK" dirty="0" smtClean="0">
                <a:solidFill>
                  <a:srgbClr val="C00000"/>
                </a:solidFill>
              </a:rPr>
              <a:t>Členské štáty </a:t>
            </a:r>
            <a:r>
              <a:rPr lang="sk-SK" u="sng" dirty="0" smtClean="0">
                <a:solidFill>
                  <a:srgbClr val="C00000"/>
                </a:solidFill>
              </a:rPr>
              <a:t>povinne</a:t>
            </a:r>
            <a:r>
              <a:rPr lang="sk-SK" dirty="0" smtClean="0">
                <a:solidFill>
                  <a:srgbClr val="C00000"/>
                </a:solidFill>
              </a:rPr>
              <a:t> vytvoria </a:t>
            </a:r>
            <a:r>
              <a:rPr lang="sk-SK" b="1" dirty="0" smtClean="0">
                <a:solidFill>
                  <a:srgbClr val="C00000"/>
                </a:solidFill>
              </a:rPr>
              <a:t>Národne prílohy A </a:t>
            </a:r>
            <a:r>
              <a:rPr lang="sk-SK" dirty="0" smtClean="0">
                <a:solidFill>
                  <a:srgbClr val="C00000"/>
                </a:solidFill>
              </a:rPr>
              <a:t>noriem 52000-1, 52003-1, 52010-1, 52016-1 a 52018-1.  </a:t>
            </a:r>
          </a:p>
          <a:p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Druhá generácia CEN noriem pre výpočet EHB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8" name="Rovná spojnica 15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635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45661" y="824159"/>
            <a:ext cx="8898340" cy="96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sk-SK" sz="2000" u="sng" dirty="0" smtClean="0">
                <a:solidFill>
                  <a:srgbClr val="002060"/>
                </a:solidFill>
              </a:rPr>
              <a:t>EN ISO 52016-1</a:t>
            </a:r>
            <a:r>
              <a:rPr lang="sk-SK" sz="2000" dirty="0" smtClean="0">
                <a:solidFill>
                  <a:srgbClr val="002060"/>
                </a:solidFill>
              </a:rPr>
              <a:t>, </a:t>
            </a:r>
            <a:r>
              <a:rPr lang="sk-SK" dirty="0" smtClean="0">
                <a:solidFill>
                  <a:srgbClr val="002060"/>
                </a:solidFill>
                <a:ea typeface="+mj-ea"/>
              </a:rPr>
              <a:t> výpočet potreby tepla a chladu </a:t>
            </a:r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nahrádza</a:t>
            </a:r>
            <a:r>
              <a:rPr lang="sk-SK" dirty="0" smtClean="0">
                <a:solidFill>
                  <a:srgbClr val="C00000"/>
                </a:solidFill>
              </a:rPr>
              <a:t> EN ISO 13790: 2008</a:t>
            </a:r>
          </a:p>
          <a:p>
            <a:r>
              <a:rPr lang="sk-SK" sz="1200" b="0" i="1" dirty="0" smtClean="0">
                <a:solidFill>
                  <a:schemeClr val="bg1">
                    <a:lumMod val="65000"/>
                  </a:schemeClr>
                </a:solidFill>
                <a:ea typeface="+mj-ea"/>
              </a:rPr>
              <a:t>(EN </a:t>
            </a:r>
            <a:r>
              <a:rPr lang="sk-SK" sz="1200" b="0" i="1" dirty="0">
                <a:solidFill>
                  <a:schemeClr val="bg1">
                    <a:lumMod val="65000"/>
                  </a:schemeClr>
                </a:solidFill>
                <a:ea typeface="+mj-ea"/>
              </a:rPr>
              <a:t>ISO 52016-1 Energetická hospodárnosť budov. Výpočet potreby tepla na vykurovanie a chladenie, vnútorné teploty a citeľná a latentná tepelná záťaž. Časť 1: Výpočtové postupy</a:t>
            </a:r>
            <a:r>
              <a:rPr lang="sk-SK" sz="1200" b="0" i="1" dirty="0" smtClean="0">
                <a:solidFill>
                  <a:schemeClr val="bg1">
                    <a:lumMod val="65000"/>
                  </a:schemeClr>
                </a:solidFill>
                <a:ea typeface="+mj-ea"/>
              </a:rPr>
              <a:t>)</a:t>
            </a:r>
            <a:endParaRPr lang="sk-SK" sz="1200" b="0" dirty="0">
              <a:solidFill>
                <a:srgbClr val="667385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98712" y="3084007"/>
            <a:ext cx="8346575" cy="1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Zohľadňuje 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vplyv hodinových a denných zmien v 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teplotách - výpočet 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vnútornej teploty v každej 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hodine</a:t>
            </a:r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002060"/>
                </a:solidFill>
              </a:rPr>
              <a:t>Hodinová </a:t>
            </a:r>
            <a:r>
              <a:rPr lang="sk-SK" sz="2000" dirty="0">
                <a:solidFill>
                  <a:srgbClr val="002060"/>
                </a:solidFill>
              </a:rPr>
              <a:t>metóda  =  </a:t>
            </a:r>
            <a:r>
              <a:rPr lang="sk-SK" sz="2000" dirty="0" smtClean="0">
                <a:solidFill>
                  <a:srgbClr val="002060"/>
                </a:solidFill>
              </a:rPr>
              <a:t>predvolená v </a:t>
            </a:r>
            <a:r>
              <a:rPr lang="sk-SK" sz="2000" dirty="0">
                <a:solidFill>
                  <a:srgbClr val="002060"/>
                </a:solidFill>
              </a:rPr>
              <a:t>Prílohe </a:t>
            </a:r>
            <a:r>
              <a:rPr lang="sk-SK" sz="2000" dirty="0" smtClean="0">
                <a:solidFill>
                  <a:srgbClr val="002060"/>
                </a:solidFill>
              </a:rPr>
              <a:t>B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002060"/>
                </a:solidFill>
              </a:rPr>
              <a:t>Mesačná metóda – zhodná 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so 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súčasnou 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metódou možná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Pravidlá 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 teplotné zóny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Druhá generácia CEN noriem pre výpočet EHB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Rovná spojnica 15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668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3711" y="603628"/>
            <a:ext cx="8782993" cy="102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sk-SK" u="sng" dirty="0" smtClean="0">
                <a:solidFill>
                  <a:srgbClr val="002060"/>
                </a:solidFill>
              </a:rPr>
              <a:t>EN ISO 52000-1</a:t>
            </a:r>
            <a:r>
              <a:rPr lang="sk-SK" dirty="0" smtClean="0">
                <a:solidFill>
                  <a:srgbClr val="002060"/>
                </a:solidFill>
              </a:rPr>
              <a:t> – </a:t>
            </a:r>
            <a:r>
              <a:rPr lang="sk-SK" dirty="0" smtClean="0">
                <a:solidFill>
                  <a:srgbClr val="002060"/>
                </a:solidFill>
                <a:ea typeface="+mj-ea"/>
              </a:rPr>
              <a:t>globálne indikátory, OZE, </a:t>
            </a:r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nahrádza</a:t>
            </a:r>
            <a:r>
              <a:rPr lang="sk-SK" dirty="0" smtClean="0">
                <a:solidFill>
                  <a:srgbClr val="002060"/>
                </a:solidFill>
              </a:rPr>
              <a:t> </a:t>
            </a:r>
            <a:r>
              <a:rPr lang="sk-SK" dirty="0" smtClean="0">
                <a:solidFill>
                  <a:srgbClr val="C00000"/>
                </a:solidFill>
              </a:rPr>
              <a:t>EN 15603: 2008</a:t>
            </a:r>
          </a:p>
          <a:p>
            <a:r>
              <a:rPr lang="sk-SK" sz="1200" b="0" i="1" dirty="0" smtClean="0">
                <a:solidFill>
                  <a:schemeClr val="bg1">
                    <a:lumMod val="65000"/>
                  </a:schemeClr>
                </a:solidFill>
                <a:ea typeface="+mj-ea"/>
              </a:rPr>
              <a:t>(EN ISO 52000-1  Energetická </a:t>
            </a:r>
            <a:r>
              <a:rPr lang="sk-SK" sz="1200" b="0" i="1" dirty="0">
                <a:solidFill>
                  <a:schemeClr val="bg1">
                    <a:lumMod val="65000"/>
                  </a:schemeClr>
                </a:solidFill>
                <a:ea typeface="+mj-ea"/>
              </a:rPr>
              <a:t>hospodárnosť budov. Zastrešujúce hodnotenie EHB. Časť 1: Všeobecný rámec a </a:t>
            </a:r>
            <a:r>
              <a:rPr lang="sk-SK" sz="1200" b="0" i="1" dirty="0" smtClean="0">
                <a:solidFill>
                  <a:schemeClr val="bg1">
                    <a:lumMod val="65000"/>
                  </a:schemeClr>
                </a:solidFill>
                <a:ea typeface="+mj-ea"/>
              </a:rPr>
              <a:t>postupy)</a:t>
            </a:r>
            <a:endParaRPr lang="sk-SK" sz="1200" dirty="0">
              <a:solidFill>
                <a:srgbClr val="667385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33711" y="2990685"/>
            <a:ext cx="8491537" cy="60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zohľadnenie OZE „na mieste“ a „v blízkosti“ (odlišná od SK legislatívy)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08642" y="1110644"/>
            <a:ext cx="8491537" cy="1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70C0"/>
                </a:solidFill>
              </a:rPr>
              <a:t>výpočet </a:t>
            </a:r>
            <a:r>
              <a:rPr lang="pt-BR" dirty="0">
                <a:solidFill>
                  <a:srgbClr val="0070C0"/>
                </a:solidFill>
              </a:rPr>
              <a:t>podielu OZE v </a:t>
            </a:r>
            <a:r>
              <a:rPr lang="pt-BR" dirty="0" smtClean="0">
                <a:solidFill>
                  <a:srgbClr val="0070C0"/>
                </a:solidFill>
              </a:rPr>
              <a:t>%</a:t>
            </a:r>
            <a:r>
              <a:rPr lang="sk-SK" dirty="0" smtClean="0">
                <a:solidFill>
                  <a:srgbClr val="0070C0"/>
                </a:solidFill>
              </a:rPr>
              <a:t> (</a:t>
            </a:r>
            <a:r>
              <a:rPr lang="sk-SK" u="sng" dirty="0" smtClean="0">
                <a:solidFill>
                  <a:srgbClr val="0070C0"/>
                </a:solidFill>
              </a:rPr>
              <a:t>uvádza sa v SK energetickom certifikáte</a:t>
            </a:r>
            <a:r>
              <a:rPr lang="sk-SK" dirty="0" smtClean="0">
                <a:solidFill>
                  <a:srgbClr val="0070C0"/>
                </a:solidFill>
              </a:rPr>
              <a:t>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758391" y="3880376"/>
            <a:ext cx="3415536" cy="1369008"/>
            <a:chOff x="2943295" y="4965510"/>
            <a:chExt cx="5840976" cy="1568293"/>
          </a:xfrm>
        </p:grpSpPr>
        <p:pic>
          <p:nvPicPr>
            <p:cNvPr id="18" name="Picture 3" descr="C:\Users\Stefan\AppData\Local\Microsoft\Windows\Temporary Internet Files\Content.IE5\P36K6KQU\house-illustration-clipart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362" y="4965510"/>
              <a:ext cx="1309688" cy="1041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Stefan\AppData\Local\Microsoft\Windows\Temporary Internet Files\Content.IE5\P36K6KQU\house-illustration-clipart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107" y="4994824"/>
              <a:ext cx="1309688" cy="1041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Stefan\AppData\Local\Microsoft\Windows\Temporary Internet Files\Content.IE5\P36K6KQU\house-illustration-clipart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295" y="4994824"/>
              <a:ext cx="1309688" cy="1041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C:\Users\Stefan\AppData\Local\Microsoft\Windows\Temporary Internet Files\Content.IE5\IJJUGGFH\boiler-57972-medium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195" y="5130624"/>
              <a:ext cx="1362075" cy="13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258052" y="6036185"/>
              <a:ext cx="1526219" cy="49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sk-SK" altLang="en-US" sz="1200" dirty="0" smtClean="0">
                  <a:solidFill>
                    <a:srgbClr val="0033CC"/>
                  </a:solidFill>
                </a:rPr>
                <a:t>Biomasa</a:t>
              </a:r>
              <a:endParaRPr lang="sk-SK" altLang="en-US" sz="1000" b="0" dirty="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3784055" y="6155140"/>
              <a:ext cx="404724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84055" y="5917233"/>
              <a:ext cx="0" cy="2379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04133" y="5917232"/>
              <a:ext cx="0" cy="2379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722753" y="5876127"/>
              <a:ext cx="0" cy="2379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52" y="4046496"/>
            <a:ext cx="1906364" cy="105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87" y="3829243"/>
            <a:ext cx="1407629" cy="132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93409" y="5172279"/>
            <a:ext cx="3252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667385"/>
                </a:solidFill>
              </a:rPr>
              <a:t>Na mieste</a:t>
            </a:r>
            <a:endParaRPr lang="sk-SK" sz="1400" dirty="0">
              <a:solidFill>
                <a:srgbClr val="667385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59772" y="5258028"/>
            <a:ext cx="4130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667385"/>
                </a:solidFill>
              </a:rPr>
              <a:t>CEN normy:  CZT = zdroj v blízkosti 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SK: </a:t>
            </a:r>
            <a:r>
              <a:rPr lang="sk-SK" b="1" dirty="0">
                <a:solidFill>
                  <a:srgbClr val="667385"/>
                </a:solidFill>
              </a:rPr>
              <a:t>CZT = vzdialený zdroj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25298" y="5249384"/>
            <a:ext cx="1922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667385"/>
                </a:solidFill>
              </a:rPr>
              <a:t>Vzdialený zdroj</a:t>
            </a:r>
            <a:endParaRPr lang="sk-SK" sz="1400" dirty="0">
              <a:solidFill>
                <a:srgbClr val="667385"/>
              </a:solidFill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Druhá generácia CEN noriem pre výpočet EHB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35" name="Rovná spojnica 15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http://t1.gstatic.com/images?q=tbn:ANd9GcR_4ySgSQJ31BdC-HXaFNNhYqWFTwZoKZ6xD9R0L6H9X2QIdnx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27" y="2055122"/>
            <a:ext cx="1482630" cy="67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20458" y="1958302"/>
            <a:ext cx="8809497" cy="86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zohľadnenie </a:t>
            </a:r>
            <a:r>
              <a:rPr lang="sk-SK" dirty="0" smtClean="0">
                <a:solidFill>
                  <a:srgbClr val="0070C0"/>
                </a:solidFill>
              </a:rPr>
              <a:t>exportovanej energie</a:t>
            </a:r>
            <a:endParaRPr lang="sk-SK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6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635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4800600" y="5410200"/>
            <a:ext cx="1295400" cy="1600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k-SK" altLang="sk-SK" sz="1800">
              <a:latin typeface="Arial" charset="0"/>
            </a:endParaRPr>
          </a:p>
        </p:txBody>
      </p:sp>
      <p:sp>
        <p:nvSpPr>
          <p:cNvPr id="9220" name="AutoShape 7" descr="Fig.4. Dependency ratio of heat gains from astro number of degree days for various levels of packaging structures Thermal properties Fig. 5 Dependence of factor income from the use of heat degree days for each level Thermal properties of building structures"/>
          <p:cNvSpPr>
            <a:spLocks noChangeAspect="1" noChangeArrowheads="1"/>
          </p:cNvSpPr>
          <p:nvPr/>
        </p:nvSpPr>
        <p:spPr bwMode="auto">
          <a:xfrm>
            <a:off x="0" y="45720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k-SK" altLang="sk-SK" sz="1800">
              <a:latin typeface="Arial" charset="0"/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k-SK" altLang="sk-SK" sz="1800">
              <a:latin typeface="Arial" charset="0"/>
            </a:endParaRPr>
          </a:p>
        </p:txBody>
      </p:sp>
      <p:cxnSp>
        <p:nvCxnSpPr>
          <p:cNvPr id="20" name="Rovná spojnica 19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Zástupný symbol čísla snímky 3"/>
          <p:cNvSpPr txBox="1">
            <a:spLocks noGrp="1"/>
          </p:cNvSpPr>
          <p:nvPr/>
        </p:nvSpPr>
        <p:spPr bwMode="auto">
          <a:xfrm>
            <a:off x="7713663" y="64135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A2DDA0-5A1E-421F-A88C-2BA012337B3E}" type="slidenum">
              <a:rPr lang="sk-SK" altLang="sk-SK" sz="1200" b="1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sk-SK" altLang="sk-SK" sz="1200" b="1">
              <a:latin typeface="Arial" charset="0"/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390900" y="638810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ástupný symbol dátumu 1"/>
          <p:cNvSpPr txBox="1">
            <a:spLocks/>
          </p:cNvSpPr>
          <p:nvPr/>
        </p:nvSpPr>
        <p:spPr>
          <a:xfrm>
            <a:off x="5826125" y="6373813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200" dirty="0" smtClean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b</a:t>
            </a:r>
            <a:r>
              <a:rPr lang="sk-SK" sz="1200" dirty="0" err="1" smtClean="0">
                <a:latin typeface="+mj-lt"/>
              </a:rPr>
              <a:t>endzalova</a:t>
            </a:r>
            <a:r>
              <a:rPr lang="en-US" sz="1200" dirty="0" smtClean="0">
                <a:latin typeface="+mj-lt"/>
              </a:rPr>
              <a:t>@</a:t>
            </a:r>
            <a:r>
              <a:rPr lang="en-US" sz="1200" dirty="0" err="1" smtClean="0">
                <a:latin typeface="+mj-lt"/>
              </a:rPr>
              <a:t>enbee.eu</a:t>
            </a:r>
            <a:endParaRPr lang="sk-SK" sz="1200" dirty="0">
              <a:latin typeface="+mj-lt"/>
            </a:endParaRPr>
          </a:p>
        </p:txBody>
      </p:sp>
      <p:cxnSp>
        <p:nvCxnSpPr>
          <p:cNvPr id="24" name="Rovná spojnica 23"/>
          <p:cNvCxnSpPr/>
          <p:nvPr/>
        </p:nvCxnSpPr>
        <p:spPr>
          <a:xfrm>
            <a:off x="9525" y="6137275"/>
            <a:ext cx="9145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8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23000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36214" r="28993" b="23164"/>
          <a:stretch>
            <a:fillRect/>
          </a:stretch>
        </p:blipFill>
        <p:spPr bwMode="auto">
          <a:xfrm>
            <a:off x="5123656" y="2562863"/>
            <a:ext cx="3792538" cy="274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Obdĺžnik 2"/>
          <p:cNvSpPr>
            <a:spLocks noChangeArrowheads="1"/>
          </p:cNvSpPr>
          <p:nvPr/>
        </p:nvSpPr>
        <p:spPr bwMode="auto">
          <a:xfrm>
            <a:off x="5123656" y="5306278"/>
            <a:ext cx="3792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200" dirty="0">
                <a:latin typeface="Arial" charset="0"/>
                <a:cs typeface="Times New Roman" pitchFamily="18" charset="0"/>
              </a:rPr>
              <a:t>Zdroj: Dirk Van Orshoven, Dick Van Dijk: EN ISO 52003 and EN ISO 52018: „Making good use of the EPB assessment outputs“, REHVA Journal, číslo 6, december 2016,</a:t>
            </a:r>
            <a:endParaRPr lang="sk-SK" altLang="sk-SK" sz="1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Obdĺžnik 3"/>
          <p:cNvSpPr>
            <a:spLocks noChangeArrowheads="1"/>
          </p:cNvSpPr>
          <p:nvPr/>
        </p:nvSpPr>
        <p:spPr bwMode="auto">
          <a:xfrm>
            <a:off x="317736" y="1881144"/>
            <a:ext cx="577826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2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Neodporúča fixné požiadavky </a:t>
            </a:r>
            <a:r>
              <a:rPr lang="sk-SK" altLang="sk-SK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kWh/(m</a:t>
            </a:r>
            <a:r>
              <a:rPr lang="sk-SK" altLang="sk-SK" sz="18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altLang="sk-SK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.a)  bez ohľadu na tvar a veľkosť budovy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malá budova </a:t>
            </a:r>
            <a:r>
              <a:rPr lang="sk-SK" altLang="sk-SK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potrebuje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väčšie technologicko-ekonomické úsilie</a:t>
            </a:r>
            <a:r>
              <a:rPr lang="sk-SK" altLang="sk-SK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splnenie požiadavky</a:t>
            </a:r>
            <a:endParaRPr lang="sk-SK" altLang="sk-SK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alebo </a:t>
            </a:r>
            <a:r>
              <a:rPr lang="sk-SK" altLang="sk-SK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je schopná splniť požiadavky</a:t>
            </a:r>
          </a:p>
        </p:txBody>
      </p:sp>
      <p:sp>
        <p:nvSpPr>
          <p:cNvPr id="18" name="Obdĺžnik 7"/>
          <p:cNvSpPr>
            <a:spLocks noChangeArrowheads="1"/>
          </p:cNvSpPr>
          <p:nvPr/>
        </p:nvSpPr>
        <p:spPr bwMode="auto">
          <a:xfrm>
            <a:off x="184150" y="809316"/>
            <a:ext cx="89233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sk-SK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ISO 52003-1, škála, indikátory, požiadavky, </a:t>
            </a:r>
            <a:r>
              <a:rPr lang="sk-SK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nahrádza</a:t>
            </a:r>
            <a:r>
              <a:rPr lang="sk-SK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15217:2008</a:t>
            </a:r>
          </a:p>
          <a:p>
            <a:pPr>
              <a:defRPr/>
            </a:pPr>
            <a:r>
              <a:rPr lang="sk-SK" altLang="en-US" sz="12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Energetická hospodárnosť budov. Ukazovatele, požiadavky, hodnotenia a  certifikáty. Časť 1: Všeobecné aspekty a aplikácia na celkovú  energetickú hospodárnosť</a:t>
            </a:r>
            <a:endParaRPr lang="sk-SK" altLang="en-US" sz="1200" i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Druhá generácia CEN noriem pre výpočet EHB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Obdĺžnik 3"/>
          <p:cNvSpPr>
            <a:spLocks noChangeArrowheads="1"/>
          </p:cNvSpPr>
          <p:nvPr/>
        </p:nvSpPr>
        <p:spPr bwMode="auto">
          <a:xfrm>
            <a:off x="344605" y="4017915"/>
            <a:ext cx="5076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2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Odporúča variabilné požiadavky</a:t>
            </a:r>
            <a:r>
              <a:rPr lang="sk-SK" alt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k-SK" altLang="sk-SK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dĺžnik 1"/>
          <p:cNvSpPr>
            <a:spLocks noChangeArrowheads="1"/>
          </p:cNvSpPr>
          <p:nvPr/>
        </p:nvSpPr>
        <p:spPr bwMode="auto">
          <a:xfrm>
            <a:off x="435085" y="4479878"/>
            <a:ext cx="45712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360363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-"/>
              <a:defRPr/>
            </a:pPr>
            <a:r>
              <a:rPr lang="sk-SK" alt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vzorcom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-"/>
              <a:defRPr/>
            </a:pPr>
            <a:r>
              <a:rPr lang="sk-SK" altLang="sk-SK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fiktívnou referenčnou budovou </a:t>
            </a:r>
            <a:r>
              <a:rPr lang="sk-SK" alt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(„zrkadlová budova“) – príklad ČR</a:t>
            </a:r>
            <a:endParaRPr lang="sk-SK" altLang="sk-SK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12" y="1414886"/>
            <a:ext cx="1036651" cy="114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7667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385763" y="5475288"/>
            <a:ext cx="30829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28575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9625" indent="-35718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72955" y="2770496"/>
            <a:ext cx="8490897" cy="201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1778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9625" indent="-357188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7613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56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3000"/>
              </a:spcBef>
            </a:pPr>
            <a:r>
              <a:rPr lang="sk-SK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Návrh </a:t>
            </a:r>
            <a:r>
              <a:rPr lang="sk-SK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novely Smernice o EHB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sk-SK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Európskeho </a:t>
            </a:r>
            <a:r>
              <a:rPr lang="sk-SK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parlamentu a rady, ktorým sa mení smernica 2010/31/EÚ o EHB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3000"/>
              </a:spcBef>
            </a:pPr>
            <a:endParaRPr lang="sk-SK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Rovná spojnica 19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endParaRPr lang="en-US" altLang="sk-SK" sz="2400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23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385763" y="5475288"/>
            <a:ext cx="30829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28575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9625" indent="-35718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platzhalter 4"/>
          <p:cNvSpPr txBox="1">
            <a:spLocks/>
          </p:cNvSpPr>
          <p:nvPr/>
        </p:nvSpPr>
        <p:spPr bwMode="auto">
          <a:xfrm>
            <a:off x="346075" y="630238"/>
            <a:ext cx="65944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de-AT" altLang="en-US" sz="3600" b="1">
              <a:solidFill>
                <a:srgbClr val="0070C0"/>
              </a:solidFill>
            </a:endParaRPr>
          </a:p>
        </p:txBody>
      </p:sp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Navrhovanie budov</a:t>
            </a:r>
            <a:endParaRPr lang="en-US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Rovná spojnica 15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87843" y="2624297"/>
            <a:ext cx="5199908" cy="83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lvl="1" indent="-3619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>
                <a:tab pos="1255713" algn="l"/>
                <a:tab pos="1700213" algn="l"/>
              </a:tabLst>
            </a:pPr>
            <a:r>
              <a:rPr lang="sk-SK" altLang="en-US" sz="2400" b="1" dirty="0">
                <a:latin typeface="Calibri" panose="020F0502020204030204" pitchFamily="34" charset="0"/>
              </a:rPr>
              <a:t>Posúdenie minimálnych požiadaviek </a:t>
            </a:r>
            <a:r>
              <a:rPr lang="sk-SK" sz="20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podľa </a:t>
            </a:r>
            <a:r>
              <a:rPr lang="sk-SK" sz="2000" b="1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STN</a:t>
            </a:r>
            <a:r>
              <a:rPr lang="sk-SK" sz="20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k-SK" sz="20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73 </a:t>
            </a:r>
            <a:r>
              <a:rPr lang="sk-SK" sz="20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0540-2: 2012/</a:t>
            </a:r>
            <a:r>
              <a:rPr lang="sk-SK" sz="2000" b="1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Z1</a:t>
            </a:r>
            <a:r>
              <a:rPr lang="sk-SK" sz="20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: 2016 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723900" indent="-368300">
              <a:buFont typeface="Wingdings" panose="05000000000000000000" pitchFamily="2" charset="2"/>
              <a:buChar char="§"/>
              <a:tabLst>
                <a:tab pos="1255713" algn="l"/>
                <a:tab pos="1700213" algn="l"/>
              </a:tabLst>
            </a:pPr>
            <a:endParaRPr lang="sk-SK" altLang="en-US" dirty="0">
              <a:latin typeface="Arial Narrow" panose="020B0606020202030204" pitchFamily="34" charset="0"/>
            </a:endParaRPr>
          </a:p>
          <a:p>
            <a:pPr marL="723900" indent="-368300">
              <a:buFont typeface="Wingdings" panose="05000000000000000000" pitchFamily="2" charset="2"/>
              <a:buChar char="§"/>
              <a:tabLst>
                <a:tab pos="1255713" algn="l"/>
                <a:tab pos="1700213" algn="l"/>
              </a:tabLst>
            </a:pPr>
            <a:endParaRPr lang="sk-SK" altLang="en-US" dirty="0">
              <a:latin typeface="Arial Narrow" panose="020B060602020203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3705090"/>
            <a:ext cx="8170680" cy="83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7063" lvl="1" indent="-361950">
              <a:buFont typeface="Wingdings" panose="05000000000000000000" pitchFamily="2" charset="2"/>
              <a:buChar char="§"/>
              <a:tabLst>
                <a:tab pos="1255713" algn="l"/>
                <a:tab pos="1700213" algn="l"/>
              </a:tabLst>
            </a:pPr>
            <a:r>
              <a:rPr lang="sk-SK" b="1" dirty="0"/>
              <a:t>Posúdenie dosiahnutia triedy energetickej hospodárnosti </a:t>
            </a:r>
            <a:r>
              <a:rPr lang="sk-SK" sz="2000" b="1" dirty="0" smtClean="0">
                <a:solidFill>
                  <a:schemeClr val="bg1">
                    <a:lumMod val="65000"/>
                  </a:schemeClr>
                </a:solidFill>
              </a:rPr>
              <a:t>podľa </a:t>
            </a:r>
            <a:r>
              <a:rPr lang="sk-SK" sz="2000" b="1" dirty="0">
                <a:solidFill>
                  <a:schemeClr val="bg1">
                    <a:lumMod val="65000"/>
                  </a:schemeClr>
                </a:solidFill>
              </a:rPr>
              <a:t>Vyhl. 364/2012 Z.z.</a:t>
            </a:r>
            <a:endParaRPr lang="sk-SK" altLang="en-US" sz="20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altLang="en-US" sz="1800" dirty="0">
              <a:latin typeface="Arial Narrow" panose="020B0606020202030204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87843" y="1326357"/>
            <a:ext cx="72815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k-SK" sz="2400" dirty="0" smtClean="0">
                <a:solidFill>
                  <a:srgbClr val="0070C0"/>
                </a:solidFill>
              </a:rPr>
              <a:t>Projektové energetické hodnotenie</a:t>
            </a:r>
          </a:p>
        </p:txBody>
      </p:sp>
      <p:pic>
        <p:nvPicPr>
          <p:cNvPr id="23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4" t="19507" r="4108" b="44305"/>
          <a:stretch/>
        </p:blipFill>
        <p:spPr bwMode="auto">
          <a:xfrm>
            <a:off x="777607" y="4350214"/>
            <a:ext cx="1402067" cy="156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457688" y="4736306"/>
            <a:ext cx="5683771" cy="117900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82575" indent="-282575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None/>
            </a:pPr>
            <a:r>
              <a:rPr lang="sk-SK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Primárna energia – globálny ukazovateľ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75000"/>
              <a:buNone/>
            </a:pPr>
            <a:r>
              <a:rPr lang="sk-SK" sz="2000" b="1" u="sng" dirty="0" smtClean="0"/>
              <a:t>od </a:t>
            </a:r>
            <a:r>
              <a:rPr lang="sk-SK" sz="2000" b="1" u="sng" dirty="0"/>
              <a:t>roku </a:t>
            </a:r>
            <a:r>
              <a:rPr lang="sk-SK" sz="2000" b="1" u="sng" dirty="0" smtClean="0"/>
              <a:t>2016 </a:t>
            </a:r>
            <a:r>
              <a:rPr lang="en-US" sz="2000" b="1" u="sng" dirty="0" smtClean="0"/>
              <a:t> </a:t>
            </a:r>
            <a:r>
              <a:rPr lang="sk-SK" sz="2000" dirty="0"/>
              <a:t>= </a:t>
            </a:r>
            <a:r>
              <a:rPr lang="pt-BR" sz="2000" b="1" dirty="0"/>
              <a:t>energetick</a:t>
            </a:r>
            <a:r>
              <a:rPr lang="sk-SK" sz="2000" b="1" dirty="0"/>
              <a:t>á</a:t>
            </a:r>
            <a:r>
              <a:rPr lang="pt-BR" sz="2000" b="1" dirty="0"/>
              <a:t> triedy </a:t>
            </a:r>
            <a:r>
              <a:rPr lang="pt-BR" sz="2000" b="1" dirty="0" smtClean="0"/>
              <a:t>A1</a:t>
            </a:r>
            <a:endParaRPr lang="sk-SK" sz="2000" b="1" dirty="0" smtClean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75000"/>
              <a:buNone/>
            </a:pPr>
            <a:r>
              <a:rPr lang="sk-SK" sz="2000" b="1" u="sng" dirty="0" smtClean="0"/>
              <a:t>od roku 2021 </a:t>
            </a:r>
            <a:r>
              <a:rPr lang="sk-SK" sz="2000" dirty="0"/>
              <a:t>= </a:t>
            </a:r>
            <a:r>
              <a:rPr lang="en-US" sz="2000" b="1" dirty="0" err="1">
                <a:solidFill>
                  <a:srgbClr val="C00000"/>
                </a:solidFill>
              </a:rPr>
              <a:t>energetick</a:t>
            </a:r>
            <a:r>
              <a:rPr lang="sk-SK" sz="2000" b="1" dirty="0">
                <a:solidFill>
                  <a:srgbClr val="C00000"/>
                </a:solidFill>
              </a:rPr>
              <a:t>á</a:t>
            </a:r>
            <a:r>
              <a:rPr lang="en-US" sz="2000" b="1" dirty="0">
                <a:solidFill>
                  <a:srgbClr val="C00000"/>
                </a:solidFill>
              </a:rPr>
              <a:t> tried</a:t>
            </a:r>
            <a:r>
              <a:rPr lang="sk-SK" sz="2000" b="1" dirty="0">
                <a:solidFill>
                  <a:srgbClr val="C00000"/>
                </a:solidFill>
              </a:rPr>
              <a:t>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A0</a:t>
            </a:r>
            <a:r>
              <a:rPr lang="sk-SK" sz="2000" b="1" dirty="0">
                <a:solidFill>
                  <a:srgbClr val="C00000"/>
                </a:solidFill>
              </a:rPr>
              <a:t> </a:t>
            </a:r>
            <a:r>
              <a:rPr lang="sk-SK" sz="2000" b="1" u="sng" dirty="0"/>
              <a:t>(</a:t>
            </a:r>
            <a:r>
              <a:rPr lang="sk-SK" sz="2000" b="1" dirty="0" err="1"/>
              <a:t>NZEB</a:t>
            </a:r>
            <a:r>
              <a:rPr lang="sk-SK" sz="2000" b="1" u="sng" dirty="0"/>
              <a:t>)</a:t>
            </a:r>
            <a:endParaRPr lang="en-US" sz="20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75000"/>
              <a:buNone/>
            </a:pPr>
            <a:endParaRPr lang="en-US" sz="20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None/>
            </a:pPr>
            <a:endParaRPr lang="sk-SK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237" y="970756"/>
            <a:ext cx="2700337" cy="20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04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385763" y="5475288"/>
            <a:ext cx="30829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28575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9625" indent="-35718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05262" y="3038653"/>
            <a:ext cx="7769811" cy="101184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sk-SK" sz="2800" dirty="0" smtClean="0"/>
              <a:t>Hlavné ciele:</a:t>
            </a:r>
          </a:p>
          <a:p>
            <a:pPr marL="355600" indent="-3556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400" b="0" dirty="0" smtClean="0"/>
              <a:t>presadzovať EE budov </a:t>
            </a:r>
          </a:p>
          <a:p>
            <a:pPr marL="355600" indent="-3556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400" b="0" dirty="0" smtClean="0"/>
              <a:t>podporovať obnovu - vytvorenie dlhodobých stratégií </a:t>
            </a:r>
          </a:p>
          <a:p>
            <a:pPr marL="355600" indent="-3556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400" b="0" dirty="0" smtClean="0"/>
              <a:t>zlepšiť systémy dokumentácie a štatistických údajov o EHB</a:t>
            </a:r>
          </a:p>
          <a:p>
            <a:pPr marL="355600" indent="-3556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sk-SK" sz="2400" b="0" dirty="0" smtClean="0"/>
          </a:p>
          <a:p>
            <a:pPr marL="531813" indent="-531813">
              <a:buFont typeface="Arial" panose="020B0604020202020204" pitchFamily="34" charset="0"/>
              <a:buChar char="•"/>
            </a:pPr>
            <a:endParaRPr lang="sk-SK" sz="2400" b="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Návrh zmeny smernice 2010/31/EÚ o EHB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Rovná spojnica 19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52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66131" y="1494220"/>
            <a:ext cx="8611737" cy="101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31813" indent="-5318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002060"/>
                </a:solidFill>
              </a:rPr>
              <a:t>zavedenie infraštruktúry pre elektro mobilitu </a:t>
            </a:r>
            <a:r>
              <a:rPr lang="sk-SK" sz="2000" b="0" dirty="0" smtClean="0">
                <a:solidFill>
                  <a:schemeClr val="bg2">
                    <a:lumMod val="75000"/>
                  </a:schemeClr>
                </a:solidFill>
              </a:rPr>
              <a:t>(predinštalovanie a inštaláciu nabíjacích staníc v parkovacích priestoroch, káblové rozvody)</a:t>
            </a:r>
          </a:p>
          <a:p>
            <a:pPr marL="531813" indent="-531813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sk-SK" sz="2000" b="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Návrh zmeny smernice 2010/31/EÚ o EHB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Rovná spojnica 19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66131" y="2389870"/>
            <a:ext cx="8611737" cy="101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31813" indent="-5318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002060"/>
                </a:solidFill>
              </a:rPr>
              <a:t>zavedenie ukazovateľa inteligentnosti  </a:t>
            </a:r>
            <a:r>
              <a:rPr lang="sk-SK" sz="2000" b="0" dirty="0" smtClean="0">
                <a:solidFill>
                  <a:schemeClr val="bg2">
                    <a:lumMod val="75000"/>
                  </a:schemeClr>
                </a:solidFill>
              </a:rPr>
              <a:t>-  charakterizuje do akej miery je budova pripravená na prechod smerom k automatizácii</a:t>
            </a:r>
            <a:endParaRPr lang="sk-SK" sz="20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65337" y="4508652"/>
            <a:ext cx="8611737" cy="126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31813" indent="-5318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000" b="0" dirty="0" smtClean="0">
                <a:solidFill>
                  <a:srgbClr val="667385"/>
                </a:solidFill>
              </a:rPr>
              <a:t>posilňuje </a:t>
            </a:r>
            <a:r>
              <a:rPr lang="sk-SK" sz="2000" dirty="0" smtClean="0">
                <a:solidFill>
                  <a:srgbClr val="002060"/>
                </a:solidFill>
              </a:rPr>
              <a:t>význam energetického certifikátu  </a:t>
            </a:r>
            <a:r>
              <a:rPr lang="sk-SK" sz="2000" b="0" dirty="0" smtClean="0">
                <a:solidFill>
                  <a:schemeClr val="bg2">
                    <a:lumMod val="75000"/>
                  </a:schemeClr>
                </a:solidFill>
              </a:rPr>
              <a:t>(prepojenie s verejným financovaním obnovy)</a:t>
            </a:r>
            <a:endParaRPr lang="sk-SK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31813" indent="-5318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000" b="0" dirty="0" smtClean="0">
                <a:solidFill>
                  <a:schemeClr val="bg2">
                    <a:lumMod val="75000"/>
                  </a:schemeClr>
                </a:solidFill>
              </a:rPr>
              <a:t>požaduje</a:t>
            </a:r>
            <a:r>
              <a:rPr lang="sk-SK" sz="2000" b="0" dirty="0" smtClean="0">
                <a:solidFill>
                  <a:srgbClr val="667385"/>
                </a:solidFill>
              </a:rPr>
              <a:t> </a:t>
            </a:r>
            <a:r>
              <a:rPr lang="sk-SK" sz="2000" dirty="0" smtClean="0">
                <a:solidFill>
                  <a:srgbClr val="002060"/>
                </a:solidFill>
              </a:rPr>
              <a:t>zlepšenie kvality </a:t>
            </a:r>
            <a:r>
              <a:rPr lang="sk-SK" sz="2000" b="0" dirty="0" smtClean="0">
                <a:solidFill>
                  <a:schemeClr val="bg2">
                    <a:lumMod val="75000"/>
                  </a:schemeClr>
                </a:solidFill>
              </a:rPr>
              <a:t>energetického certifikátu, </a:t>
            </a:r>
            <a:r>
              <a:rPr lang="sk-SK" sz="2000" dirty="0" smtClean="0">
                <a:solidFill>
                  <a:srgbClr val="002060"/>
                </a:solidFill>
              </a:rPr>
              <a:t>posilnenie nezávislej kontroly</a:t>
            </a:r>
            <a:r>
              <a:rPr lang="sk-SK" sz="2000" b="0" dirty="0" smtClean="0">
                <a:solidFill>
                  <a:srgbClr val="002060"/>
                </a:solidFill>
              </a:rPr>
              <a:t> </a:t>
            </a:r>
            <a:r>
              <a:rPr lang="sk-SK" sz="2000" dirty="0">
                <a:solidFill>
                  <a:srgbClr val="002060"/>
                </a:solidFill>
              </a:rPr>
              <a:t>výpočtu</a:t>
            </a:r>
            <a:r>
              <a:rPr lang="sk-SK" sz="2000" b="0" dirty="0" smtClean="0">
                <a:solidFill>
                  <a:schemeClr val="bg2">
                    <a:lumMod val="75000"/>
                  </a:schemeClr>
                </a:solidFill>
              </a:rPr>
              <a:t>, odporúča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2000" dirty="0" smtClean="0">
                <a:solidFill>
                  <a:srgbClr val="002060"/>
                </a:solidFill>
              </a:rPr>
              <a:t>použitie CEN noriem pre výpočet NZEB</a:t>
            </a:r>
            <a:endParaRPr lang="sk-SK" sz="2000" b="0" dirty="0" smtClean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</a:pPr>
            <a:endParaRPr lang="sk-SK" sz="2000" b="0" dirty="0" smtClean="0">
              <a:solidFill>
                <a:srgbClr val="667385"/>
              </a:solidFill>
            </a:endParaRPr>
          </a:p>
          <a:p>
            <a:pPr marL="531813" indent="-531813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sk-SK" sz="20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72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65337" y="1267171"/>
            <a:ext cx="8611737" cy="101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31813" indent="-5318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2060"/>
                </a:solidFill>
              </a:rPr>
              <a:t>Dokumentovanie  hospodárnosti  </a:t>
            </a:r>
            <a:r>
              <a:rPr lang="sk-SK" sz="2000" b="0" dirty="0">
                <a:solidFill>
                  <a:schemeClr val="bg2">
                    <a:lumMod val="75000"/>
                  </a:schemeClr>
                </a:solidFill>
              </a:rPr>
              <a:t>inštalovaných, nahrádzaných alebo aktualizovaných technických systémov budov vzhľadom na budúcu certifikáciu budov a kontrolu.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Návrh zmeny smernice 2010/31/EÚ o EHB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Rovná spojnica 19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23079" y="3664528"/>
            <a:ext cx="8611737" cy="101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sk-SK" sz="2000" b="0" u="sng" dirty="0" smtClean="0">
                <a:solidFill>
                  <a:srgbClr val="C00000"/>
                </a:solidFill>
              </a:rPr>
              <a:t>Zjednodušuje a ruší ustanovenia, ktoré nepriniesli očakávané výsledky</a:t>
            </a:r>
            <a:r>
              <a:rPr lang="sk-SK" sz="2000" b="0" dirty="0" smtClean="0">
                <a:solidFill>
                  <a:srgbClr val="C00000"/>
                </a:solidFill>
              </a:rPr>
              <a:t>:</a:t>
            </a:r>
          </a:p>
          <a:p>
            <a:pPr marL="531813" indent="-5318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000" b="0" dirty="0" smtClean="0">
                <a:solidFill>
                  <a:srgbClr val="C00000"/>
                </a:solidFill>
              </a:rPr>
              <a:t>zrušenie povinnosti vykonať pred začatím výstavby štúdiu uskutočniteľnosti vysoko účinných alternatívnych systémov </a:t>
            </a:r>
          </a:p>
          <a:p>
            <a:pPr marL="531813" lvl="1" indent="0">
              <a:spcBef>
                <a:spcPts val="0"/>
              </a:spcBef>
            </a:pPr>
            <a:endParaRPr lang="sk-SK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31813" lvl="1" indent="0">
              <a:spcBef>
                <a:spcPts val="0"/>
              </a:spcBef>
            </a:pPr>
            <a:r>
              <a:rPr lang="sk-SK" dirty="0" smtClean="0">
                <a:solidFill>
                  <a:srgbClr val="002060"/>
                </a:solidFill>
              </a:rPr>
              <a:t>§4 ods. 2 Zák 555/2005 Z.z. </a:t>
            </a:r>
          </a:p>
          <a:p>
            <a:pPr marL="531813" lvl="1" indent="0">
              <a:spcBef>
                <a:spcPts val="0"/>
              </a:spcBef>
            </a:pPr>
            <a:r>
              <a:rPr lang="sk-SK" dirty="0" smtClean="0">
                <a:solidFill>
                  <a:srgbClr val="002060"/>
                </a:solidFill>
              </a:rPr>
              <a:t>(2) Ak ide o novú budovu, musí sa v príprave jej výstavby posúdiť technická, environmentálna a ekonomická využiteľnosť vysokoúčinných alternatívnych energetických systémov v mieste výstavby</a:t>
            </a:r>
          </a:p>
          <a:p>
            <a:pPr marL="531813" lvl="1" indent="0">
              <a:spcBef>
                <a:spcPts val="0"/>
              </a:spcBef>
            </a:pPr>
            <a:r>
              <a:rPr lang="sk-SK" dirty="0" smtClean="0">
                <a:solidFill>
                  <a:srgbClr val="002060"/>
                </a:solidFill>
              </a:rPr>
              <a:t>(energetický posudok)</a:t>
            </a:r>
            <a:endParaRPr lang="sk-SK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04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385763" y="5475288"/>
            <a:ext cx="30829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28575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9625" indent="-35718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85726" y="1341912"/>
            <a:ext cx="8935444" cy="1319401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>
            <a:lvl1pPr marL="273050" indent="-1778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9625" indent="-357188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7613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56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0850" indent="-450850" eaLnBrk="1" hangingPunct="1">
              <a:lnSpc>
                <a:spcPct val="90000"/>
              </a:lnSpc>
              <a:spcBef>
                <a:spcPts val="3000"/>
              </a:spcBef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Druhá generácia CEN noriem pre výpočet EHB </a:t>
            </a:r>
            <a:r>
              <a:rPr lang="sk-SK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sk-SK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odkaz </a:t>
            </a:r>
            <a:r>
              <a:rPr lang="sk-SK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 Vyhl. 364/2012 Z.z</a:t>
            </a:r>
            <a:r>
              <a:rPr lang="sk-SK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endParaRPr lang="sk-SK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0850" lvl="0" indent="-450850" eaLnBrk="1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Novela Smernice  </a:t>
            </a:r>
            <a:r>
              <a:rPr lang="sk-SK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č. 2010/31/EÚ 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energetickej hospodárnosti budov (EPBD)  </a:t>
            </a:r>
            <a:r>
              <a:rPr lang="sk-SK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implementovaná v Zák. 555/2005 Z.z. v znení neskorších predpisov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21420" y="4531057"/>
            <a:ext cx="8192637" cy="1282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1778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9625" indent="-357188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7613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56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3000"/>
              </a:spcBef>
            </a:pPr>
            <a:r>
              <a:rPr lang="sk-SK" sz="2400" dirty="0" smtClean="0">
                <a:solidFill>
                  <a:srgbClr val="C00000"/>
                </a:solidFill>
              </a:rPr>
              <a:t>Informovaná odborná verejnosť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sk-SK" sz="2400" dirty="0" smtClean="0">
                <a:solidFill>
                  <a:srgbClr val="C00000"/>
                </a:solidFill>
              </a:rPr>
              <a:t>môže zásadne ovplyvniť spôsob zavedenia týchto zmien do slovenských predpisov</a:t>
            </a:r>
            <a:r>
              <a:rPr lang="sk-SK" sz="2800" dirty="0" smtClean="0">
                <a:solidFill>
                  <a:srgbClr val="C00000"/>
                </a:solidFill>
              </a:rPr>
              <a:t>.</a:t>
            </a:r>
            <a:endParaRPr lang="sk-SK" sz="2800" b="0" dirty="0" smtClean="0">
              <a:solidFill>
                <a:srgbClr val="C00000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21421" y="3563597"/>
            <a:ext cx="8192637" cy="4853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>
            <a:lvl1pPr marL="273050" indent="-1778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9625" indent="-357188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7613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56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3000"/>
              </a:spcBef>
            </a:pPr>
            <a:r>
              <a:rPr lang="sk-SK" sz="2400" dirty="0" smtClean="0">
                <a:solidFill>
                  <a:srgbClr val="002060"/>
                </a:solidFill>
              </a:rPr>
              <a:t>potrebná implementácia na národnej úrovni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sk-SK" altLang="sk-SK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Záver</a:t>
            </a:r>
            <a:endParaRPr lang="en-US" altLang="sk-SK" sz="28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Rovná spojnica 19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evron 14"/>
          <p:cNvSpPr/>
          <p:nvPr/>
        </p:nvSpPr>
        <p:spPr>
          <a:xfrm rot="5400000">
            <a:off x="4254343" y="2939907"/>
            <a:ext cx="598209" cy="33364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764" y="908914"/>
            <a:ext cx="846395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sk-SK" altLang="sk-SK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Zmeny legislatívnych a technických predpisov EU </a:t>
            </a:r>
            <a:endParaRPr lang="sk-SK" altLang="sk-SK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74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ctrTitle"/>
          </p:nvPr>
        </p:nvSpPr>
        <p:spPr>
          <a:xfrm>
            <a:off x="1630363" y="2393950"/>
            <a:ext cx="6858000" cy="1335088"/>
          </a:xfrm>
        </p:spPr>
        <p:txBody>
          <a:bodyPr/>
          <a:lstStyle/>
          <a:p>
            <a:pPr eaLnBrk="1" hangingPunct="1"/>
            <a:r>
              <a:rPr lang="sk-SK" altLang="sk-SK" sz="3600" b="1" smtClean="0"/>
              <a:t>Ďakujem za pozornosť</a:t>
            </a:r>
            <a:endParaRPr lang="sk-SK" altLang="sk-SK" sz="2800" b="1" smtClean="0"/>
          </a:p>
        </p:txBody>
      </p:sp>
      <p:sp>
        <p:nvSpPr>
          <p:cNvPr id="5" name="Obdĺžnik 4"/>
          <p:cNvSpPr/>
          <p:nvPr/>
        </p:nvSpPr>
        <p:spPr>
          <a:xfrm>
            <a:off x="4763" y="0"/>
            <a:ext cx="5651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70" tIns="46235" rIns="92470" bIns="462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2505"/>
          </a:p>
        </p:txBody>
      </p:sp>
      <p:sp>
        <p:nvSpPr>
          <p:cNvPr id="6" name="Obdĺžnik 5"/>
          <p:cNvSpPr/>
          <p:nvPr/>
        </p:nvSpPr>
        <p:spPr>
          <a:xfrm>
            <a:off x="569913" y="0"/>
            <a:ext cx="644525" cy="685800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70" tIns="46235" rIns="92470" bIns="462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2505"/>
          </a:p>
        </p:txBody>
      </p:sp>
      <p:pic>
        <p:nvPicPr>
          <p:cNvPr id="74757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0"/>
            <a:ext cx="337343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Obdĺžnik 3"/>
          <p:cNvSpPr>
            <a:spLocks noChangeArrowheads="1"/>
          </p:cNvSpPr>
          <p:nvPr/>
        </p:nvSpPr>
        <p:spPr bwMode="auto">
          <a:xfrm>
            <a:off x="1776413" y="4541838"/>
            <a:ext cx="6565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GB" altLang="sk-SK" sz="1800"/>
              <a:t>Ing. Jana Bendžalová</a:t>
            </a:r>
            <a:r>
              <a:rPr lang="sk-SK" altLang="sk-SK" sz="1800"/>
              <a:t>, PhD.  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sk-SK" sz="1800">
                <a:hlinkClick r:id="rId4"/>
              </a:rPr>
              <a:t>b</a:t>
            </a:r>
            <a:r>
              <a:rPr lang="sk-SK" altLang="sk-SK" sz="1800">
                <a:hlinkClick r:id="rId4"/>
              </a:rPr>
              <a:t>endzalova</a:t>
            </a:r>
            <a:r>
              <a:rPr lang="en-US" altLang="sk-SK" sz="1800">
                <a:hlinkClick r:id="rId4"/>
              </a:rPr>
              <a:t>@enbee.eu</a:t>
            </a:r>
            <a:endParaRPr lang="sk-SK" altLang="sk-SK" sz="1800"/>
          </a:p>
        </p:txBody>
      </p:sp>
      <p:sp>
        <p:nvSpPr>
          <p:cNvPr id="74759" name="Zástupný symbol čísla snímky 3"/>
          <p:cNvSpPr txBox="1">
            <a:spLocks noGrp="1"/>
          </p:cNvSpPr>
          <p:nvPr/>
        </p:nvSpPr>
        <p:spPr bwMode="auto">
          <a:xfrm>
            <a:off x="7713663" y="64135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10C22EE-C0B6-453B-8D06-3316B23462DC}" type="slidenum">
              <a:rPr lang="sk-SK" altLang="sk-SK" sz="1200" b="1"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sk-SK" altLang="sk-SK" sz="12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385763" y="5475288"/>
            <a:ext cx="30829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28575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9625" indent="-35718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25" y="1405248"/>
            <a:ext cx="28257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403225" y="1639403"/>
            <a:ext cx="7620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81000" indent="-3810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sk-SK" sz="2400" dirty="0" smtClean="0">
                <a:solidFill>
                  <a:srgbClr val="0070C0"/>
                </a:solidFill>
              </a:rPr>
              <a:t>2005:  EÚ </a:t>
            </a:r>
            <a:r>
              <a:rPr lang="sk-SK" sz="2400" dirty="0">
                <a:solidFill>
                  <a:srgbClr val="0070C0"/>
                </a:solidFill>
              </a:rPr>
              <a:t>cieľ do roku </a:t>
            </a:r>
            <a:r>
              <a:rPr lang="sk-SK" sz="2400" dirty="0" smtClean="0">
                <a:solidFill>
                  <a:srgbClr val="0070C0"/>
                </a:solidFill>
              </a:rPr>
              <a:t>2020: </a:t>
            </a:r>
            <a:endParaRPr lang="sk-SK" sz="2400" dirty="0">
              <a:solidFill>
                <a:srgbClr val="0070C0"/>
              </a:solidFill>
            </a:endParaRPr>
          </a:p>
          <a:p>
            <a:pPr algn="just" eaLnBrk="1" hangingPunct="1">
              <a:defRPr/>
            </a:pPr>
            <a:r>
              <a:rPr lang="sk-SK" altLang="en-US" sz="2000" dirty="0" smtClean="0">
                <a:solidFill>
                  <a:srgbClr val="667385"/>
                </a:solidFill>
                <a:latin typeface="+mn-lt"/>
                <a:cs typeface="+mn-cs"/>
              </a:rPr>
              <a:t>20</a:t>
            </a:r>
            <a:r>
              <a:rPr lang="sk-SK" altLang="en-US" sz="2000" dirty="0">
                <a:solidFill>
                  <a:srgbClr val="667385"/>
                </a:solidFill>
                <a:latin typeface="+mn-lt"/>
                <a:cs typeface="+mn-cs"/>
              </a:rPr>
              <a:t>%  zvýšenie  </a:t>
            </a:r>
            <a:r>
              <a:rPr lang="sk-SK" altLang="en-US" sz="2000" dirty="0" smtClean="0">
                <a:solidFill>
                  <a:srgbClr val="667385"/>
                </a:solidFill>
                <a:latin typeface="+mn-lt"/>
                <a:cs typeface="+mn-cs"/>
              </a:rPr>
              <a:t>EE úsporou PE</a:t>
            </a:r>
            <a:endParaRPr lang="sk-SK" altLang="en-US" sz="2000" dirty="0">
              <a:solidFill>
                <a:srgbClr val="667385"/>
              </a:solidFill>
              <a:latin typeface="+mn-lt"/>
              <a:cs typeface="+mn-cs"/>
            </a:endParaRPr>
          </a:p>
          <a:p>
            <a:pPr algn="just" eaLnBrk="1" hangingPunct="1">
              <a:defRPr/>
            </a:pPr>
            <a:r>
              <a:rPr lang="sk-SK" altLang="en-US" sz="2000" dirty="0">
                <a:solidFill>
                  <a:srgbClr val="667385"/>
                </a:solidFill>
                <a:latin typeface="+mn-lt"/>
                <a:cs typeface="+mn-cs"/>
              </a:rPr>
              <a:t>20%  zníženie  </a:t>
            </a:r>
            <a:r>
              <a:rPr lang="en-US" altLang="en-US" sz="2000" dirty="0">
                <a:solidFill>
                  <a:srgbClr val="667385"/>
                </a:solidFill>
                <a:latin typeface="+mn-lt"/>
                <a:cs typeface="+mn-cs"/>
              </a:rPr>
              <a:t>CO</a:t>
            </a:r>
            <a:r>
              <a:rPr lang="en-US" altLang="en-US" sz="2000" baseline="-25000" dirty="0">
                <a:solidFill>
                  <a:srgbClr val="667385"/>
                </a:solidFill>
                <a:latin typeface="+mn-lt"/>
                <a:cs typeface="+mn-cs"/>
              </a:rPr>
              <a:t>2</a:t>
            </a:r>
            <a:r>
              <a:rPr lang="en-US" altLang="en-US" sz="2000" dirty="0">
                <a:solidFill>
                  <a:srgbClr val="667385"/>
                </a:solidFill>
                <a:latin typeface="+mn-lt"/>
                <a:cs typeface="+mn-cs"/>
              </a:rPr>
              <a:t> </a:t>
            </a:r>
            <a:r>
              <a:rPr lang="sk-SK" altLang="en-US" sz="2000" dirty="0">
                <a:solidFill>
                  <a:srgbClr val="667385"/>
                </a:solidFill>
                <a:latin typeface="+mn-lt"/>
                <a:cs typeface="+mn-cs"/>
              </a:rPr>
              <a:t>emisií</a:t>
            </a:r>
          </a:p>
          <a:p>
            <a:pPr algn="just" eaLnBrk="1" hangingPunct="1">
              <a:defRPr/>
            </a:pPr>
            <a:r>
              <a:rPr lang="sk-SK" altLang="en-US" sz="2000" dirty="0">
                <a:solidFill>
                  <a:srgbClr val="667385"/>
                </a:solidFill>
                <a:latin typeface="+mn-lt"/>
                <a:cs typeface="+mn-cs"/>
              </a:rPr>
              <a:t>20%  podiel </a:t>
            </a:r>
            <a:r>
              <a:rPr lang="sk-SK" altLang="en-US" sz="2000" dirty="0" smtClean="0">
                <a:solidFill>
                  <a:srgbClr val="667385"/>
                </a:solidFill>
                <a:latin typeface="+mn-lt"/>
                <a:cs typeface="+mn-cs"/>
              </a:rPr>
              <a:t>OZE na konečnej spotrebe</a:t>
            </a:r>
            <a:endParaRPr lang="cs-CZ" altLang="en-US" dirty="0"/>
          </a:p>
        </p:txBody>
      </p:sp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91392"/>
            <a:ext cx="953526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385763" y="3208124"/>
            <a:ext cx="78676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1778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9625" indent="-357188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7613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56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algn="just" eaLnBrk="1" hangingPunct="1">
              <a:defRPr/>
            </a:pPr>
            <a:r>
              <a:rPr lang="sk-SK" sz="2400" dirty="0" smtClean="0">
                <a:solidFill>
                  <a:srgbClr val="0070C0"/>
                </a:solidFill>
              </a:rPr>
              <a:t>2014: </a:t>
            </a:r>
            <a:r>
              <a:rPr lang="sk-SK" sz="2400" dirty="0" smtClean="0"/>
              <a:t>EÚ cieľ do roku 2030:</a:t>
            </a:r>
            <a:endParaRPr lang="en-US" sz="2400" dirty="0"/>
          </a:p>
          <a:p>
            <a:pPr>
              <a:defRPr/>
            </a:pPr>
            <a:r>
              <a:rPr lang="en-US" sz="2000" dirty="0">
                <a:solidFill>
                  <a:srgbClr val="667385"/>
                </a:solidFill>
                <a:latin typeface="+mn-lt"/>
                <a:cs typeface="+mn-cs"/>
              </a:rPr>
              <a:t>40% </a:t>
            </a:r>
            <a:r>
              <a:rPr lang="sk-SK" sz="2000" dirty="0">
                <a:solidFill>
                  <a:srgbClr val="667385"/>
                </a:solidFill>
                <a:latin typeface="+mn-lt"/>
                <a:cs typeface="+mn-cs"/>
              </a:rPr>
              <a:t>zníženie emisií skleníkových plynov oproti r. 1</a:t>
            </a:r>
            <a:r>
              <a:rPr lang="en-US" sz="2000" dirty="0">
                <a:solidFill>
                  <a:srgbClr val="667385"/>
                </a:solidFill>
                <a:latin typeface="+mn-lt"/>
                <a:cs typeface="+mn-cs"/>
              </a:rPr>
              <a:t>990</a:t>
            </a:r>
          </a:p>
          <a:p>
            <a:pPr>
              <a:defRPr/>
            </a:pPr>
            <a:r>
              <a:rPr lang="sk-SK" sz="2000" dirty="0">
                <a:solidFill>
                  <a:srgbClr val="667385"/>
                </a:solidFill>
                <a:latin typeface="+mn-lt"/>
                <a:cs typeface="+mn-cs"/>
              </a:rPr>
              <a:t>min. </a:t>
            </a:r>
            <a:r>
              <a:rPr lang="en-US" sz="2000" dirty="0">
                <a:solidFill>
                  <a:srgbClr val="667385"/>
                </a:solidFill>
                <a:latin typeface="+mn-lt"/>
                <a:cs typeface="+mn-cs"/>
              </a:rPr>
              <a:t>27% </a:t>
            </a:r>
            <a:r>
              <a:rPr lang="sk-SK" sz="2000" dirty="0">
                <a:solidFill>
                  <a:srgbClr val="667385"/>
                </a:solidFill>
                <a:latin typeface="+mn-lt"/>
                <a:cs typeface="+mn-cs"/>
              </a:rPr>
              <a:t>podiel obnoviteľných zdrojov </a:t>
            </a:r>
            <a:endParaRPr lang="en-US" sz="2000" dirty="0">
              <a:solidFill>
                <a:srgbClr val="667385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sk-SK" sz="2000" dirty="0">
                <a:solidFill>
                  <a:srgbClr val="667385"/>
                </a:solidFill>
                <a:latin typeface="+mn-lt"/>
                <a:cs typeface="+mn-cs"/>
              </a:rPr>
              <a:t>min. </a:t>
            </a:r>
            <a:r>
              <a:rPr lang="en-US" sz="2000" dirty="0">
                <a:solidFill>
                  <a:srgbClr val="667385"/>
                </a:solidFill>
                <a:latin typeface="+mn-lt"/>
                <a:cs typeface="+mn-cs"/>
              </a:rPr>
              <a:t>27% </a:t>
            </a:r>
            <a:r>
              <a:rPr lang="sk-SK" sz="2000" dirty="0">
                <a:solidFill>
                  <a:srgbClr val="667385"/>
                </a:solidFill>
                <a:latin typeface="+mn-lt"/>
                <a:cs typeface="+mn-cs"/>
              </a:rPr>
              <a:t>úspora energie oproti bežným praktikám</a:t>
            </a:r>
            <a:endParaRPr lang="en-US" sz="2000" dirty="0">
              <a:solidFill>
                <a:srgbClr val="667385"/>
              </a:solidFill>
              <a:latin typeface="+mn-lt"/>
              <a:cs typeface="+mn-cs"/>
            </a:endParaRPr>
          </a:p>
          <a:p>
            <a:pPr marL="95250" indent="0">
              <a:spcBef>
                <a:spcPts val="600"/>
              </a:spcBef>
              <a:defRPr/>
            </a:pPr>
            <a:endParaRPr lang="en-GB" alt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61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3862315"/>
            <a:ext cx="968125" cy="141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506412" y="4699399"/>
            <a:ext cx="8370888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1778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9625" indent="-357188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7613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56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algn="just" eaLnBrk="1" hangingPunct="1">
              <a:defRPr/>
            </a:pPr>
            <a:r>
              <a:rPr lang="sk-SK" sz="2400" dirty="0" smtClean="0">
                <a:solidFill>
                  <a:srgbClr val="0070C0"/>
                </a:solidFill>
              </a:rPr>
              <a:t>2016: </a:t>
            </a:r>
          </a:p>
          <a:p>
            <a:pPr marL="0" algn="just" eaLnBrk="1" hangingPunct="1">
              <a:defRPr/>
            </a:pPr>
            <a:r>
              <a:rPr lang="sk-SK" sz="2000" dirty="0">
                <a:solidFill>
                  <a:srgbClr val="667385"/>
                </a:solidFill>
                <a:latin typeface="+mn-lt"/>
                <a:cs typeface="+mn-cs"/>
              </a:rPr>
              <a:t>balík návrhov novej energetickej legislatívy </a:t>
            </a:r>
          </a:p>
          <a:p>
            <a:pPr marL="0" algn="just" eaLnBrk="1" hangingPunct="1">
              <a:defRPr/>
            </a:pPr>
            <a:r>
              <a:rPr lang="sk-SK" sz="2000" dirty="0">
                <a:solidFill>
                  <a:srgbClr val="667385"/>
                </a:solidFill>
                <a:latin typeface="+mn-lt"/>
                <a:cs typeface="+mn-cs"/>
              </a:rPr>
              <a:t>„Clean energy package“ ďalší krok vo vytváraní Energetickej </a:t>
            </a:r>
            <a:r>
              <a:rPr lang="sk-SK" sz="2000" dirty="0" smtClean="0">
                <a:solidFill>
                  <a:srgbClr val="667385"/>
                </a:solidFill>
                <a:latin typeface="+mn-lt"/>
                <a:cs typeface="+mn-cs"/>
              </a:rPr>
              <a:t>únie</a:t>
            </a:r>
          </a:p>
          <a:p>
            <a:pPr marL="0" algn="just" eaLnBrk="1" hangingPunct="1">
              <a:defRPr/>
            </a:pPr>
            <a:r>
              <a:rPr lang="sk-SK" sz="2000" dirty="0"/>
              <a:t>EÚ cieľ do roku </a:t>
            </a:r>
            <a:r>
              <a:rPr lang="sk-SK" sz="2000" dirty="0" smtClean="0"/>
              <a:t>2050</a:t>
            </a:r>
            <a:r>
              <a:rPr lang="sk-SK" sz="2000" dirty="0" smtClean="0">
                <a:solidFill>
                  <a:srgbClr val="667385"/>
                </a:solidFill>
                <a:latin typeface="+mn-lt"/>
                <a:cs typeface="+mn-cs"/>
              </a:rPr>
              <a:t> </a:t>
            </a:r>
            <a:endParaRPr lang="sk-SK" sz="2000" dirty="0">
              <a:solidFill>
                <a:srgbClr val="667385"/>
              </a:solidFill>
              <a:latin typeface="+mn-lt"/>
              <a:cs typeface="+mn-cs"/>
            </a:endParaRPr>
          </a:p>
        </p:txBody>
      </p:sp>
      <p:sp>
        <p:nvSpPr>
          <p:cNvPr id="6158" name="Textplatzhalter 4"/>
          <p:cNvSpPr txBox="1">
            <a:spLocks/>
          </p:cNvSpPr>
          <p:nvPr/>
        </p:nvSpPr>
        <p:spPr bwMode="auto">
          <a:xfrm>
            <a:off x="346075" y="630238"/>
            <a:ext cx="65944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de-AT" altLang="en-US" sz="3600" b="1">
              <a:solidFill>
                <a:srgbClr val="0070C0"/>
              </a:solidFill>
            </a:endParaRPr>
          </a:p>
        </p:txBody>
      </p:sp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en-US" altLang="sk-SK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Ciele</a:t>
            </a:r>
            <a:r>
              <a:rPr lang="en-US" altLang="sk-SK" sz="24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EÚ</a:t>
            </a: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 v oblasti energetickej efektívnosti </a:t>
            </a:r>
            <a:endParaRPr lang="en-US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Rovná spojnica 15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5725" y="980516"/>
            <a:ext cx="853122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Sprísňovanie cieľov si vyžaduje zmeny v predpisoch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40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385763" y="5475288"/>
            <a:ext cx="30829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28575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9625" indent="-35718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85763" y="1810639"/>
            <a:ext cx="8898340" cy="129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1778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9625" indent="-357188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7613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56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55600" indent="-355600" eaLnBrk="1" hangingPunct="1">
              <a:lnSpc>
                <a:spcPct val="9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sk-SK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Druhá generácia CEN 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noriem pre výpočet 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energetickej hospodárnosti 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budov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Zmeny legislatívnych a technických predpisov EU 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Rovná spojnica 15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60480" y="3359217"/>
            <a:ext cx="8898340" cy="188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1778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9625" indent="-357188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7613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56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55600" indent="-355600" eaLnBrk="1" hangingPunct="1">
              <a:lnSpc>
                <a:spcPct val="9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55600" lvl="0" indent="-355600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Novela Smernice </a:t>
            </a:r>
            <a:r>
              <a:rPr lang="sk-SK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č. 2010/31/EÚ</a:t>
            </a:r>
          </a:p>
          <a:p>
            <a:pPr marL="536575" lvl="1" indent="-180975" eaLnBrk="1" hangingPunct="1">
              <a:lnSpc>
                <a:spcPct val="90000"/>
              </a:lnSpc>
              <a:spcBef>
                <a:spcPts val="0"/>
              </a:spcBef>
            </a:pP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o energetickej hospodárnosti budov (EPBD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) </a:t>
            </a:r>
          </a:p>
          <a:p>
            <a:pPr marL="355600" lvl="1" indent="0" eaLnBrk="1" hangingPunct="1">
              <a:lnSpc>
                <a:spcPct val="90000"/>
              </a:lnSpc>
              <a:spcBef>
                <a:spcPts val="0"/>
              </a:spcBef>
            </a:pPr>
            <a:r>
              <a:rPr lang="sk-SK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implementovaná v Zák. 555/2005 Z.z</a:t>
            </a:r>
            <a:r>
              <a:rPr lang="sk-SK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. v znení neskorších </a:t>
            </a:r>
            <a:r>
              <a:rPr lang="sk-SK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predpisov</a:t>
            </a:r>
          </a:p>
        </p:txBody>
      </p:sp>
    </p:spTree>
    <p:extLst>
      <p:ext uri="{BB962C8B-B14F-4D97-AF65-F5344CB8AC3E}">
        <p14:creationId xmlns:p14="http://schemas.microsoft.com/office/powerpoint/2010/main" val="1714529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385763" y="5475288"/>
            <a:ext cx="30829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28575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9625" indent="-35718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72955" y="2770496"/>
            <a:ext cx="8490897" cy="201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1778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9625" indent="-357188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17613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56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3000"/>
              </a:spcBef>
            </a:pPr>
            <a:r>
              <a:rPr lang="sk-SK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Druhá generácia CEN noriem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sk-SK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pre výpočet </a:t>
            </a:r>
            <a:r>
              <a:rPr lang="sk-SK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energetickej hospodárnosti </a:t>
            </a:r>
            <a:r>
              <a:rPr lang="sk-SK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budov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3000"/>
              </a:spcBef>
            </a:pPr>
            <a:endParaRPr lang="sk-SK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Zmeny legislatívnych a technických predpisov EU 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Rovná spojnica 15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455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platzhalter 4"/>
          <p:cNvSpPr txBox="1">
            <a:spLocks/>
          </p:cNvSpPr>
          <p:nvPr/>
        </p:nvSpPr>
        <p:spPr bwMode="auto">
          <a:xfrm>
            <a:off x="346074" y="852780"/>
            <a:ext cx="65944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de-AT" altLang="en-US" sz="3600" b="1">
              <a:solidFill>
                <a:srgbClr val="0070C0"/>
              </a:solidFill>
            </a:endParaRPr>
          </a:p>
        </p:txBody>
      </p:sp>
      <p:cxnSp>
        <p:nvCxnSpPr>
          <p:cNvPr id="48" name="Rovná spojnica 47"/>
          <p:cNvCxnSpPr/>
          <p:nvPr/>
        </p:nvCxnSpPr>
        <p:spPr>
          <a:xfrm>
            <a:off x="-1588" y="6241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</a:pPr>
            <a:r>
              <a:rPr lang="pt-BR" altLang="sk-SK" sz="2400" b="1" dirty="0">
                <a:solidFill>
                  <a:srgbClr val="FFC000"/>
                </a:solidFill>
                <a:latin typeface="Arial" panose="020B0604020202020204" pitchFamily="34" charset="0"/>
              </a:rPr>
              <a:t>Budova s takmer nulovou potrebou energie</a:t>
            </a:r>
          </a:p>
        </p:txBody>
      </p:sp>
      <p:cxnSp>
        <p:nvCxnSpPr>
          <p:cNvPr id="19" name="Rovná spojnica 15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5560" y="1085770"/>
            <a:ext cx="8601740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folHlink"/>
              </a:buClr>
            </a:pPr>
            <a:r>
              <a:rPr lang="sk-SK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Zvýšené nároky na správny návrh a </a:t>
            </a:r>
            <a:r>
              <a:rPr lang="sk-SK" alt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EHB  </a:t>
            </a:r>
          </a:p>
          <a:p>
            <a:pPr>
              <a:buClr>
                <a:schemeClr val="folHlink"/>
              </a:buClr>
            </a:pPr>
            <a:endParaRPr lang="sk-SK" alt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folHlink"/>
              </a:buClr>
            </a:pPr>
            <a:r>
              <a:rPr lang="sk-SK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Pohľad na budovu ako celok</a:t>
            </a:r>
          </a:p>
          <a:p>
            <a:pPr marL="446088" indent="-446088">
              <a:spcBef>
                <a:spcPts val="3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sk-SK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koncepcia,</a:t>
            </a:r>
          </a:p>
          <a:p>
            <a:pPr marL="446088" indent="-446088">
              <a:spcBef>
                <a:spcPts val="3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sk-SK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objemové riešenie,  </a:t>
            </a:r>
          </a:p>
          <a:p>
            <a:pPr marL="446088" indent="-446088">
              <a:spcBef>
                <a:spcPts val="3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sk-SK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riešenie tepelnej ochrany, </a:t>
            </a:r>
          </a:p>
          <a:p>
            <a:pPr marL="446088" indent="-446088">
              <a:spcBef>
                <a:spcPts val="3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sk-SK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riešenie technických systémov, </a:t>
            </a:r>
          </a:p>
          <a:p>
            <a:pPr marL="446088" indent="-446088">
              <a:spcBef>
                <a:spcPts val="3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sk-SK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energetický nosič,</a:t>
            </a:r>
          </a:p>
          <a:p>
            <a:pPr marL="446088" indent="-446088">
              <a:spcBef>
                <a:spcPts val="3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sk-SK" alt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využitie OZE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458774" y="1990509"/>
            <a:ext cx="1971241" cy="1160566"/>
            <a:chOff x="209008" y="2814184"/>
            <a:chExt cx="2516395" cy="141191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08" y="2814184"/>
              <a:ext cx="2516395" cy="141191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29" y="3065330"/>
              <a:ext cx="942975" cy="1109663"/>
            </a:xfrm>
            <a:prstGeom prst="rect">
              <a:avLst/>
            </a:prstGeom>
          </p:spPr>
        </p:pic>
      </p:grp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69306" y="4715554"/>
            <a:ext cx="7997187" cy="93715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82575" indent="-282575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1252538" algn="l"/>
                <a:tab pos="170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73375" indent="-28733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75000"/>
              <a:buNone/>
            </a:pPr>
            <a:r>
              <a:rPr lang="sk-SK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Energetická trieda A0 </a:t>
            </a:r>
            <a:r>
              <a:rPr lang="sk-SK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 globálny ukazovateľ – </a:t>
            </a:r>
            <a:r>
              <a:rPr lang="sk-SK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primárna energia </a:t>
            </a:r>
            <a:endParaRPr lang="sk-SK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75" indent="-2873375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5000"/>
              <a:buNone/>
            </a:pPr>
            <a:r>
              <a:rPr lang="sk-SK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 1.1.2019  	– nové budovy verejných orgánov </a:t>
            </a:r>
            <a:endParaRPr lang="sk-SK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75000"/>
              <a:buNone/>
            </a:pPr>
            <a:r>
              <a:rPr lang="sk-SK" alt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sk-SK" alt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1.1.2021 </a:t>
            </a:r>
            <a:r>
              <a:rPr lang="sk-SK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sk-SK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všetky nové budovy</a:t>
            </a:r>
          </a:p>
        </p:txBody>
      </p:sp>
    </p:spTree>
    <p:extLst>
      <p:ext uri="{BB962C8B-B14F-4D97-AF65-F5344CB8AC3E}">
        <p14:creationId xmlns:p14="http://schemas.microsoft.com/office/powerpoint/2010/main" val="3901339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9713" y="781050"/>
            <a:ext cx="879474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sk-SK" altLang="en-US" sz="1800" dirty="0" smtClean="0">
                <a:solidFill>
                  <a:schemeClr val="bg1">
                    <a:lumMod val="65000"/>
                  </a:schemeClr>
                </a:solidFill>
              </a:rPr>
              <a:t>Smernica o EHB a Zákon č. 555/2005 Z.z. v znení neskorších predpisov 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39713" y="1165225"/>
            <a:ext cx="87947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sk-SK" altLang="en-US" sz="2000" b="1" dirty="0" smtClean="0"/>
              <a:t>§3 (3) Výpočet zohľadňuje</a:t>
            </a:r>
          </a:p>
          <a:p>
            <a:pPr marL="273050">
              <a:lnSpc>
                <a:spcPct val="100000"/>
              </a:lnSpc>
              <a:spcBef>
                <a:spcPts val="6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sk-SK" altLang="en-US" sz="1600" dirty="0" smtClean="0"/>
              <a:t>a) </a:t>
            </a:r>
            <a:r>
              <a:rPr lang="sk-SK" altLang="en-US" sz="1600" b="1" dirty="0" smtClean="0"/>
              <a:t>... tepelnotechnické vlastnosti </a:t>
            </a:r>
            <a:r>
              <a:rPr lang="sk-SK" altLang="en-US" sz="1600" dirty="0" smtClean="0"/>
              <a:t>obvodového a strešného plášťa a otvorových konštrukcií...</a:t>
            </a:r>
          </a:p>
          <a:p>
            <a:pPr marL="273050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sk-SK" altLang="en-US" sz="1600" dirty="0" smtClean="0"/>
              <a:t>b) </a:t>
            </a:r>
            <a:r>
              <a:rPr lang="sk-SK" altLang="en-US" sz="1600" b="1" dirty="0" smtClean="0"/>
              <a:t>polohu a orientáciu </a:t>
            </a:r>
            <a:r>
              <a:rPr lang="sk-SK" altLang="en-US" sz="1600" dirty="0" smtClean="0"/>
              <a:t>budovy a vplyv vonkajších </a:t>
            </a:r>
            <a:r>
              <a:rPr lang="sk-SK" altLang="en-US" sz="1600" b="1" dirty="0" smtClean="0"/>
              <a:t>klimatických podmienok </a:t>
            </a:r>
            <a:r>
              <a:rPr lang="sk-SK" altLang="en-US" sz="1600" dirty="0" smtClean="0"/>
              <a:t>...</a:t>
            </a:r>
          </a:p>
          <a:p>
            <a:pPr marL="273050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sk-SK" altLang="en-US" sz="1600" dirty="0" smtClean="0"/>
              <a:t>c) </a:t>
            </a:r>
            <a:r>
              <a:rPr lang="sk-SK" altLang="en-US" sz="1600" b="1" dirty="0" smtClean="0"/>
              <a:t>vnútorné prostredie </a:t>
            </a:r>
            <a:r>
              <a:rPr lang="sk-SK" altLang="en-US" sz="1600" dirty="0" smtClean="0"/>
              <a:t>....</a:t>
            </a:r>
          </a:p>
          <a:p>
            <a:pPr marL="273050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sk-SK" altLang="en-US" sz="1600" dirty="0" smtClean="0"/>
              <a:t>d) </a:t>
            </a:r>
            <a:r>
              <a:rPr lang="sk-SK" altLang="en-US" sz="1600" b="1" dirty="0" smtClean="0"/>
              <a:t>energetické vybavenie</a:t>
            </a:r>
            <a:r>
              <a:rPr lang="sk-SK" altLang="en-US" sz="1600" dirty="0" smtClean="0"/>
              <a:t> ...</a:t>
            </a:r>
          </a:p>
          <a:p>
            <a:pPr marL="273050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sk-SK" altLang="en-US" sz="1600" dirty="0" smtClean="0"/>
              <a:t>e) prirodzené </a:t>
            </a:r>
            <a:r>
              <a:rPr lang="sk-SK" altLang="en-US" sz="1600" b="1" dirty="0" smtClean="0"/>
              <a:t>vetranie</a:t>
            </a:r>
            <a:r>
              <a:rPr lang="sk-SK" altLang="en-US" sz="1600" dirty="0" smtClean="0"/>
              <a:t> ...</a:t>
            </a:r>
          </a:p>
          <a:p>
            <a:pPr marL="273050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sk-SK" altLang="en-US" sz="1600" b="1" dirty="0" smtClean="0">
                <a:solidFill>
                  <a:srgbClr val="7030A0"/>
                </a:solidFill>
              </a:rPr>
              <a:t>f) zabudované osvetľovacie zariadenie ...</a:t>
            </a:r>
          </a:p>
          <a:p>
            <a:pPr marL="273050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sk-SK" altLang="en-US" sz="1600" dirty="0" smtClean="0"/>
              <a:t>g) miestne pomery, najmä </a:t>
            </a:r>
            <a:r>
              <a:rPr lang="sk-SK" altLang="en-US" sz="1600" b="1" dirty="0" smtClean="0"/>
              <a:t>vplyv susedných budov ...</a:t>
            </a:r>
            <a:endParaRPr lang="sk-SK" altLang="en-US" sz="1600" dirty="0" smtClean="0"/>
          </a:p>
          <a:p>
            <a:pPr marL="273050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sk-SK" altLang="en-US" sz="1600" dirty="0" smtClean="0"/>
              <a:t>h) pasívny </a:t>
            </a:r>
            <a:r>
              <a:rPr lang="sk-SK" altLang="en-US" sz="1600" b="1" dirty="0" smtClean="0"/>
              <a:t>solárny</a:t>
            </a:r>
            <a:r>
              <a:rPr lang="sk-SK" altLang="en-US" sz="1600" dirty="0" smtClean="0"/>
              <a:t> </a:t>
            </a:r>
            <a:r>
              <a:rPr lang="sk-SK" altLang="en-US" sz="1600" b="1" dirty="0" smtClean="0"/>
              <a:t>systém</a:t>
            </a:r>
            <a:r>
              <a:rPr lang="sk-SK" altLang="en-US" sz="1600" dirty="0" smtClean="0"/>
              <a:t> a solárnu ochranu ...</a:t>
            </a:r>
          </a:p>
          <a:p>
            <a:pPr marL="273050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sk-SK" altLang="en-US" sz="1600" b="1" dirty="0" smtClean="0">
                <a:solidFill>
                  <a:srgbClr val="7030A0"/>
                </a:solidFill>
              </a:rPr>
              <a:t>i) klimatizačný systém ...</a:t>
            </a:r>
          </a:p>
          <a:p>
            <a:pPr marL="273050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sk-SK" altLang="en-US" sz="1600" dirty="0" smtClean="0"/>
              <a:t>j) </a:t>
            </a:r>
            <a:r>
              <a:rPr lang="sk-SK" altLang="en-US" sz="1600" b="1" dirty="0" smtClean="0"/>
              <a:t>fyzický stav </a:t>
            </a:r>
            <a:r>
              <a:rPr lang="sk-SK" altLang="en-US" sz="1600" dirty="0" smtClean="0"/>
              <a:t>budovy ...</a:t>
            </a:r>
          </a:p>
          <a:p>
            <a:pPr marL="273050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sk-SK" altLang="en-US" sz="1600" dirty="0" smtClean="0"/>
              <a:t>k) </a:t>
            </a:r>
            <a:r>
              <a:rPr lang="sk-SK" altLang="en-US" sz="1600" b="1" dirty="0" smtClean="0"/>
              <a:t>ostatné faktory</a:t>
            </a:r>
            <a:r>
              <a:rPr lang="sk-SK" altLang="en-US" sz="1600" dirty="0" smtClean="0"/>
              <a:t>, ktoré ovplyvňujú spotrebu energie v budove, </a:t>
            </a:r>
            <a:r>
              <a:rPr lang="sk-SK" altLang="sk-SK" sz="1600" dirty="0" smtClean="0"/>
              <a:t>najmä vplyv tepelných ziskov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sk-SK" altLang="en-US" sz="1600" dirty="0" smtClean="0"/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FontTx/>
              <a:buNone/>
            </a:pPr>
            <a:r>
              <a:rPr lang="sk-SK" altLang="sk-SK" sz="2000" b="1" dirty="0" smtClean="0"/>
              <a:t>§3 (4) Výpočet musí zohľadniť vplyv</a:t>
            </a:r>
          </a:p>
          <a:p>
            <a:pPr marL="450850" indent="-177800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sk-SK" altLang="sk-SK" sz="1600" b="1" dirty="0" smtClean="0"/>
              <a:t>a) </a:t>
            </a:r>
            <a:r>
              <a:rPr lang="sk-SK" altLang="sk-SK" sz="1600" dirty="0" smtClean="0"/>
              <a:t>aktívneho solárneho systému a ... ostatných </a:t>
            </a:r>
            <a:r>
              <a:rPr lang="sk-SK" altLang="sk-SK" sz="1600" b="1" dirty="0" smtClean="0"/>
              <a:t>systémov založených na OZE</a:t>
            </a:r>
          </a:p>
          <a:p>
            <a:pPr marL="450850" indent="-1778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600" b="1" dirty="0" smtClean="0"/>
              <a:t>b) </a:t>
            </a:r>
            <a:r>
              <a:rPr lang="sk-SK" altLang="sk-SK" sz="1600" dirty="0" smtClean="0"/>
              <a:t>elektriny vyrábanej v zdroji s </a:t>
            </a:r>
            <a:r>
              <a:rPr lang="sk-SK" altLang="sk-SK" sz="1600" b="1" dirty="0" smtClean="0"/>
              <a:t>kombinovanou výrobou</a:t>
            </a:r>
            <a:r>
              <a:rPr lang="sk-SK" altLang="sk-SK" sz="1600" dirty="0" smtClean="0"/>
              <a:t> elektriny a tepla</a:t>
            </a:r>
          </a:p>
          <a:p>
            <a:pPr marL="450850" indent="-1778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600" b="1" dirty="0" smtClean="0"/>
              <a:t>c) diaľkového</a:t>
            </a:r>
            <a:r>
              <a:rPr lang="sk-SK" altLang="sk-SK" sz="1600" dirty="0" smtClean="0"/>
              <a:t> alebo </a:t>
            </a:r>
            <a:r>
              <a:rPr lang="sk-SK" altLang="sk-SK" sz="1600" b="1" dirty="0" smtClean="0"/>
              <a:t>blokového</a:t>
            </a:r>
            <a:r>
              <a:rPr lang="sk-SK" altLang="sk-SK" sz="1600" dirty="0" smtClean="0"/>
              <a:t> vykurovania a chladenia</a:t>
            </a:r>
          </a:p>
          <a:p>
            <a:pPr marL="450850" indent="-1778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600" b="1" dirty="0" smtClean="0"/>
              <a:t>d) denného osvetlenia</a:t>
            </a:r>
            <a:endParaRPr lang="sk-SK" altLang="en-US" sz="1600" b="1" dirty="0"/>
          </a:p>
        </p:txBody>
      </p:sp>
      <p:sp>
        <p:nvSpPr>
          <p:cNvPr id="16390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6D5289-ACC3-46A8-9E92-7693A8B4904E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16393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Rovná spojnica 61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Výpočet energetickej hospodárnosti budov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Rovná spojnica 15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279835" y="2510604"/>
            <a:ext cx="348017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sk-SK" altLang="en-US" sz="1600" dirty="0" smtClean="0">
                <a:solidFill>
                  <a:srgbClr val="0070C0"/>
                </a:solidFill>
                <a:cs typeface="Arial" panose="020B0604020202020204" pitchFamily="34" charset="0"/>
              </a:rPr>
              <a:t>V budove s veľmi nízkou potrebou energie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sk-SK" altLang="en-US" sz="1600" dirty="0" smtClean="0">
                <a:solidFill>
                  <a:srgbClr val="0070C0"/>
                </a:solidFill>
                <a:cs typeface="Arial" panose="020B0604020202020204" pitchFamily="34" charset="0"/>
              </a:rPr>
              <a:t>zjednodušený </a:t>
            </a:r>
            <a:r>
              <a:rPr lang="sk-SK" alt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výpočet nie je </a:t>
            </a:r>
            <a:r>
              <a:rPr lang="sk-SK" altLang="en-US" sz="1600" dirty="0" smtClean="0">
                <a:solidFill>
                  <a:srgbClr val="0070C0"/>
                </a:solidFill>
                <a:cs typeface="Arial" panose="020B0604020202020204" pitchFamily="34" charset="0"/>
              </a:rPr>
              <a:t>vhodný</a:t>
            </a:r>
            <a:r>
              <a:rPr lang="sk-SK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sk-SK" altLang="en-US" sz="1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15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E5A464-5E91-42C0-8F44-5199DB2DE6D4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14"/>
          <p:cNvSpPr>
            <a:spLocks noChangeArrowheads="1"/>
          </p:cNvSpPr>
          <p:nvPr/>
        </p:nvSpPr>
        <p:spPr bwMode="auto">
          <a:xfrm>
            <a:off x="385763" y="5475288"/>
            <a:ext cx="30829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28575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9625" indent="-35718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18438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2262" y="941698"/>
            <a:ext cx="8797888" cy="249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7800" lvl="1" indent="0">
              <a:spcBef>
                <a:spcPts val="1200"/>
              </a:spcBef>
              <a:buNone/>
              <a:defRPr/>
            </a:pPr>
            <a:r>
              <a:rPr lang="sk-SK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Projektant je povinný:</a:t>
            </a:r>
          </a:p>
          <a:p>
            <a:pPr marL="450850" lvl="1" indent="-273050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sk-SK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zohľadniť</a:t>
            </a:r>
            <a:r>
              <a:rPr lang="sk-SK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 výpočte všetky aspekty </a:t>
            </a:r>
            <a:r>
              <a:rPr lang="sk-SK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podľa  Zák.  555/2005 Z.z. </a:t>
            </a:r>
          </a:p>
          <a:p>
            <a:pPr marL="450850" lvl="1" indent="-273050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sk-SK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zohľadniť </a:t>
            </a:r>
            <a:r>
              <a:rPr lang="sk-SK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OZE</a:t>
            </a:r>
            <a:r>
              <a:rPr lang="sk-SK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podľa legislatívy (Vyhl. 364/2012 Z.z. a STN )</a:t>
            </a:r>
          </a:p>
          <a:p>
            <a:pPr marL="450850" lvl="1" indent="-273050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sk-SK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použiť výpočet podľa CEN noriem</a:t>
            </a:r>
            <a:r>
              <a:rPr lang="sk-SK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(odkazy vo Vyhl. 364/2012 Z.z.)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sk-SK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k-SK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43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84" y="3636685"/>
            <a:ext cx="2766716" cy="196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48" y="3631784"/>
            <a:ext cx="1724503" cy="19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2" y="3631784"/>
            <a:ext cx="2714506" cy="15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Obdĺžnik 1"/>
          <p:cNvSpPr>
            <a:spLocks noChangeArrowheads="1"/>
          </p:cNvSpPr>
          <p:nvPr/>
        </p:nvSpPr>
        <p:spPr bwMode="auto">
          <a:xfrm>
            <a:off x="6030084" y="5556479"/>
            <a:ext cx="298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Zdroj: www.edilclima.sk</a:t>
            </a:r>
            <a:endParaRPr lang="sk-SK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Výpočet energetickej hospodárnosti budov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Rovná spojnica 15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105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 txBox="1">
            <a:spLocks noGrp="1"/>
          </p:cNvSpPr>
          <p:nvPr/>
        </p:nvSpPr>
        <p:spPr bwMode="auto">
          <a:xfrm>
            <a:off x="7734300" y="634841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3D631-0523-461A-9935-2C6B0C899B63}" type="slidenum">
              <a:rPr lang="sk-SK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sk-SK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385763" y="5475288"/>
            <a:ext cx="30829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28575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9625" indent="-357188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90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3468688" y="63293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080FF2B-D2BF-47AE-8DA5-0E6FDB48F48F}" type="datetime10">
              <a:rPr lang="en-US" altLang="sk-SK" sz="1200" smtClean="0">
                <a:solidFill>
                  <a:srgbClr val="898989"/>
                </a:solidFill>
                <a:latin typeface="+mj-lt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08:25</a:t>
            </a:fld>
            <a:endParaRPr lang="en-US" altLang="sk-SK" sz="1200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8" name="Zástupný symbol dátumu 1"/>
          <p:cNvSpPr txBox="1">
            <a:spLocks/>
          </p:cNvSpPr>
          <p:nvPr/>
        </p:nvSpPr>
        <p:spPr>
          <a:xfrm>
            <a:off x="5826125" y="6289675"/>
            <a:ext cx="2387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k-SK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b</a:t>
            </a:r>
            <a:r>
              <a:rPr lang="sk-SK" sz="1400" dirty="0" err="1" smtClean="0">
                <a:latin typeface="+mj-lt"/>
              </a:rPr>
              <a:t>endzalova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enbee.eu</a:t>
            </a:r>
            <a:endParaRPr lang="sk-SK" sz="1400" dirty="0">
              <a:latin typeface="+mj-lt"/>
            </a:endParaRPr>
          </a:p>
        </p:txBody>
      </p:sp>
      <p:pic>
        <p:nvPicPr>
          <p:cNvPr id="615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57925"/>
            <a:ext cx="20986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Rovná spojnica 47"/>
          <p:cNvCxnSpPr/>
          <p:nvPr/>
        </p:nvCxnSpPr>
        <p:spPr>
          <a:xfrm>
            <a:off x="-1588" y="6202363"/>
            <a:ext cx="91455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90987" y="944824"/>
            <a:ext cx="8611737" cy="181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sk-SK" sz="3200" dirty="0">
                <a:solidFill>
                  <a:srgbClr val="1B80E2"/>
                </a:solidFill>
                <a:latin typeface="Calibri" panose="020F0502020204030204" pitchFamily="34" charset="0"/>
                <a:ea typeface="+mj-ea"/>
                <a:cs typeface="+mj-cs"/>
              </a:rPr>
              <a:t>Druhá generácia </a:t>
            </a:r>
            <a:r>
              <a:rPr lang="sk-SK" sz="3200" dirty="0" smtClean="0">
                <a:solidFill>
                  <a:srgbClr val="1B80E2"/>
                </a:solidFill>
                <a:latin typeface="Calibri" panose="020F0502020204030204" pitchFamily="34" charset="0"/>
                <a:ea typeface="+mj-ea"/>
                <a:cs typeface="+mj-cs"/>
              </a:rPr>
              <a:t>CEN noriem </a:t>
            </a:r>
          </a:p>
          <a:p>
            <a:pPr algn="ctr"/>
            <a:r>
              <a:rPr lang="sk-SK" sz="3200" dirty="0" smtClean="0">
                <a:solidFill>
                  <a:srgbClr val="1B80E2"/>
                </a:solidFill>
                <a:latin typeface="Calibri" panose="020F0502020204030204" pitchFamily="34" charset="0"/>
                <a:ea typeface="+mj-ea"/>
                <a:cs typeface="+mj-cs"/>
              </a:rPr>
              <a:t>pre výpočet EHB </a:t>
            </a:r>
            <a:r>
              <a:rPr lang="sk-SK" sz="3600" dirty="0" smtClean="0">
                <a:solidFill>
                  <a:srgbClr val="1B80E2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endParaRPr lang="sk-SK" sz="3600" dirty="0">
              <a:solidFill>
                <a:srgbClr val="1B80E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/>
            <a:r>
              <a:rPr lang="sk-SK" sz="2400" b="0" dirty="0">
                <a:solidFill>
                  <a:srgbClr val="667385"/>
                </a:solidFill>
              </a:rPr>
              <a:t>na základe mandátu EK pre CEN (M/480)</a:t>
            </a:r>
          </a:p>
        </p:txBody>
      </p:sp>
      <p:sp>
        <p:nvSpPr>
          <p:cNvPr id="12" name="Chevron 11"/>
          <p:cNvSpPr/>
          <p:nvPr/>
        </p:nvSpPr>
        <p:spPr>
          <a:xfrm rot="5400000">
            <a:off x="4137020" y="3163848"/>
            <a:ext cx="869959" cy="42130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59855" y="4231436"/>
            <a:ext cx="7874000" cy="101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sk-SK" sz="2400" dirty="0" smtClean="0">
              <a:solidFill>
                <a:srgbClr val="002060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sk-SK" sz="2400" b="0" dirty="0">
                <a:solidFill>
                  <a:srgbClr val="667385"/>
                </a:solidFill>
              </a:rPr>
              <a:t>pomoc členským štátom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rgbClr val="002060"/>
                </a:solidFill>
              </a:rPr>
              <a:t>výpočet EHB</a:t>
            </a:r>
            <a:r>
              <a:rPr lang="sk-SK" sz="2400" b="0" dirty="0" smtClean="0">
                <a:solidFill>
                  <a:srgbClr val="002060"/>
                </a:solidFill>
              </a:rPr>
              <a:t> </a:t>
            </a:r>
            <a:r>
              <a:rPr lang="sk-SK" sz="2400" b="0" dirty="0" smtClean="0">
                <a:solidFill>
                  <a:srgbClr val="667385"/>
                </a:solidFill>
              </a:rPr>
              <a:t>-  zohľadnenie všetkých aspektov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rgbClr val="002060"/>
                </a:solidFill>
              </a:rPr>
              <a:t>správne stanovenie požiadaviek </a:t>
            </a:r>
            <a:r>
              <a:rPr lang="sk-SK" sz="2400" b="0" dirty="0" smtClean="0">
                <a:solidFill>
                  <a:srgbClr val="667385"/>
                </a:solidFill>
              </a:rPr>
              <a:t>(indikátory, škála)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273050">
              <a:lnSpc>
                <a:spcPct val="90000"/>
              </a:lnSpc>
              <a:defRPr/>
            </a:pPr>
            <a:r>
              <a:rPr lang="sk-SK" altLang="sk-SK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Výpočet energetickej hospodárnosti budov</a:t>
            </a:r>
            <a:endParaRPr lang="sk-SK" altLang="sk-SK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Rovná spojnica 15"/>
          <p:cNvCxnSpPr/>
          <p:nvPr/>
        </p:nvCxnSpPr>
        <p:spPr>
          <a:xfrm>
            <a:off x="-1588" y="727075"/>
            <a:ext cx="9145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859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8893</TotalTime>
  <Words>1630</Words>
  <Application>Microsoft Office PowerPoint</Application>
  <PresentationFormat>On-screen Show (4:3)</PresentationFormat>
  <Paragraphs>278</Paragraphs>
  <Slides>24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HDOfficeLightV0</vt:lpstr>
      <vt:lpstr>Zmeny  legislatívnych a technických predpisov EU o energetickej hospodárnosti budov    a ich súvis so slovenskými predpismi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Ďakujem za pozornosť</vt:lpstr>
    </vt:vector>
  </TitlesOfParts>
  <Company>ENBEE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</dc:title>
  <dc:creator>Jana Bendžalová</dc:creator>
  <cp:lastModifiedBy>Jana</cp:lastModifiedBy>
  <cp:revision>1196</cp:revision>
  <dcterms:created xsi:type="dcterms:W3CDTF">2016-02-25T19:57:57Z</dcterms:created>
  <dcterms:modified xsi:type="dcterms:W3CDTF">2017-10-03T06:33:28Z</dcterms:modified>
</cp:coreProperties>
</file>