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  <p:sldMasterId id="2147483674" r:id="rId5"/>
    <p:sldMasterId id="2147483678" r:id="rId6"/>
    <p:sldMasterId id="2147483691" r:id="rId7"/>
    <p:sldMasterId id="2147483709" r:id="rId8"/>
    <p:sldMasterId id="2147483717" r:id="rId9"/>
  </p:sldMasterIdLst>
  <p:notesMasterIdLst>
    <p:notesMasterId r:id="rId53"/>
  </p:notesMasterIdLst>
  <p:sldIdLst>
    <p:sldId id="633" r:id="rId10"/>
    <p:sldId id="612" r:id="rId11"/>
    <p:sldId id="617" r:id="rId12"/>
    <p:sldId id="334" r:id="rId13"/>
    <p:sldId id="328" r:id="rId14"/>
    <p:sldId id="338" r:id="rId15"/>
    <p:sldId id="341" r:id="rId16"/>
    <p:sldId id="344" r:id="rId17"/>
    <p:sldId id="345" r:id="rId18"/>
    <p:sldId id="346" r:id="rId19"/>
    <p:sldId id="619" r:id="rId20"/>
    <p:sldId id="357" r:id="rId21"/>
    <p:sldId id="364" r:id="rId22"/>
    <p:sldId id="372" r:id="rId23"/>
    <p:sldId id="373" r:id="rId24"/>
    <p:sldId id="634" r:id="rId25"/>
    <p:sldId id="635" r:id="rId26"/>
    <p:sldId id="636" r:id="rId27"/>
    <p:sldId id="637" r:id="rId28"/>
    <p:sldId id="638" r:id="rId29"/>
    <p:sldId id="639" r:id="rId30"/>
    <p:sldId id="645" r:id="rId31"/>
    <p:sldId id="640" r:id="rId32"/>
    <p:sldId id="641" r:id="rId33"/>
    <p:sldId id="642" r:id="rId34"/>
    <p:sldId id="643" r:id="rId35"/>
    <p:sldId id="644" r:id="rId36"/>
    <p:sldId id="646" r:id="rId37"/>
    <p:sldId id="647" r:id="rId38"/>
    <p:sldId id="648" r:id="rId39"/>
    <p:sldId id="379" r:id="rId40"/>
    <p:sldId id="649" r:id="rId41"/>
    <p:sldId id="380" r:id="rId42"/>
    <p:sldId id="650" r:id="rId43"/>
    <p:sldId id="651" r:id="rId44"/>
    <p:sldId id="652" r:id="rId45"/>
    <p:sldId id="653" r:id="rId46"/>
    <p:sldId id="654" r:id="rId47"/>
    <p:sldId id="655" r:id="rId48"/>
    <p:sldId id="657" r:id="rId49"/>
    <p:sldId id="381" r:id="rId50"/>
    <p:sldId id="384" r:id="rId51"/>
    <p:sldId id="632" r:id="rId52"/>
  </p:sldIdLst>
  <p:sldSz cx="12187238" cy="6859588"/>
  <p:notesSz cx="6797675" cy="9926638"/>
  <p:embeddedFontLst>
    <p:embeddedFont>
      <p:font typeface="Arial Black" panose="020B0A04020102020204" pitchFamily="34" charset="0"/>
      <p:bold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  <p:embeddedFont>
      <p:font typeface="Arial Narrow" panose="020B0606020202030204" pitchFamily="34" charset="0"/>
      <p:regular r:id="rId59"/>
      <p:bold r:id="rId60"/>
      <p:italic r:id="rId61"/>
      <p:boldItalic r:id="rId62"/>
    </p:embeddedFont>
    <p:embeddedFont>
      <p:font typeface="UniversalMath1 BT" panose="05050102010205020602" pitchFamily="18" charset="2"/>
      <p:regular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</p:embeddedFontLst>
  <p:defaultTextStyle>
    <a:defPPr>
      <a:defRPr lang="de-DE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23">
          <p15:clr>
            <a:srgbClr val="A4A3A4"/>
          </p15:clr>
        </p15:guide>
        <p15:guide id="2" orient="horz" pos="4098">
          <p15:clr>
            <a:srgbClr val="A4A3A4"/>
          </p15:clr>
        </p15:guide>
        <p15:guide id="3" pos="172">
          <p15:clr>
            <a:srgbClr val="A4A3A4"/>
          </p15:clr>
        </p15:guide>
        <p15:guide id="4" pos="7509">
          <p15:clr>
            <a:srgbClr val="A4A3A4"/>
          </p15:clr>
        </p15:guide>
        <p15:guide id="5" pos="72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BFF"/>
    <a:srgbClr val="669900"/>
    <a:srgbClr val="88F8A3"/>
    <a:srgbClr val="739A60"/>
    <a:srgbClr val="8BD0FF"/>
    <a:srgbClr val="939598"/>
    <a:srgbClr val="5BD4FF"/>
    <a:srgbClr val="000000"/>
    <a:srgbClr val="58595B"/>
    <a:srgbClr val="F2D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6486BA-2EA3-4681-8CD4-8ABC319098A3}">
  <a:tblStyle styleId="{E96486BA-2EA3-4681-8CD4-8ABC319098A3}" styleName="REHAU table style">
    <a:tblBg/>
    <a:wholeTbl>
      <a:tcTxStyle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accent3"/>
            </a:lnRef>
          </a:top>
          <a:bottom>
            <a:ln w="12700" cmpd="sng">
              <a:solidFill>
                <a:schemeClr val="accent3"/>
              </a:solidFill>
            </a:ln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firstCol>
      <a:tcTxStyle b="on"/>
      <a:tcStyle>
        <a:tcBdr/>
      </a:tcStyle>
    </a:firstCol>
    <a:firstRow>
      <a:tcTxStyle b="on">
        <a:prstClr val="white"/>
      </a:tcTxStyle>
      <a:tcStyle>
        <a:tcBdr/>
        <a:fill>
          <a:solidFill>
            <a:scrgbClr r="29000" g="30000" b="31000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Štýl s motívom 1 - zvýrazneni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4" autoAdjust="0"/>
    <p:restoredTop sz="96587" autoAdjust="0"/>
  </p:normalViewPr>
  <p:slideViewPr>
    <p:cSldViewPr snapToGrid="0">
      <p:cViewPr varScale="1">
        <p:scale>
          <a:sx n="79" d="100"/>
          <a:sy n="79" d="100"/>
        </p:scale>
        <p:origin x="108" y="750"/>
      </p:cViewPr>
      <p:guideLst>
        <p:guide orient="horz" pos="2623"/>
        <p:guide orient="horz" pos="4098"/>
        <p:guide pos="172"/>
        <p:guide pos="7509"/>
        <p:guide pos="72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571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52173-A734-432C-9A2F-C38A8E68360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E5601A3-04CE-4A1D-B7B5-A692B773EB52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de-DE" sz="1600" b="1" dirty="0" smtClean="0">
              <a:solidFill>
                <a:schemeClr val="bg1"/>
              </a:solidFill>
            </a:rPr>
            <a:t>GENEO</a:t>
          </a:r>
          <a:endParaRPr lang="de-DE" sz="1600" b="1" dirty="0">
            <a:solidFill>
              <a:schemeClr val="bg1"/>
            </a:solidFill>
          </a:endParaRPr>
        </a:p>
      </dgm:t>
    </dgm:pt>
    <dgm:pt modelId="{75A7AEC9-E060-43AD-8F7E-7F3BAE18BC24}" type="parTrans" cxnId="{40C27562-FC84-44C4-96F5-1A351F912019}">
      <dgm:prSet/>
      <dgm:spPr/>
      <dgm:t>
        <a:bodyPr/>
        <a:lstStyle/>
        <a:p>
          <a:endParaRPr lang="de-DE"/>
        </a:p>
      </dgm:t>
    </dgm:pt>
    <dgm:pt modelId="{DED91C4F-0D79-479A-BD56-F13F5051499C}" type="sibTrans" cxnId="{40C27562-FC84-44C4-96F5-1A351F912019}">
      <dgm:prSet/>
      <dgm:spPr/>
      <dgm:t>
        <a:bodyPr/>
        <a:lstStyle/>
        <a:p>
          <a:endParaRPr lang="de-DE"/>
        </a:p>
      </dgm:t>
    </dgm:pt>
    <dgm:pt modelId="{841C5EF9-88F4-495E-A992-BF9DCF552D5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e-DE" sz="1800" b="1" dirty="0" smtClean="0">
              <a:solidFill>
                <a:schemeClr val="tx2"/>
              </a:solidFill>
            </a:rPr>
            <a:t>SYNEGO</a:t>
          </a:r>
        </a:p>
        <a:p>
          <a:r>
            <a:rPr lang="sk-SK" sz="1800" b="1" dirty="0" smtClean="0">
              <a:solidFill>
                <a:schemeClr val="tx2"/>
              </a:solidFill>
            </a:rPr>
            <a:t>Systém s </a:t>
          </a:r>
          <a:r>
            <a:rPr lang="sk-SK" sz="1800" b="1" dirty="0" err="1" smtClean="0">
              <a:solidFill>
                <a:schemeClr val="tx2"/>
              </a:solidFill>
            </a:rPr>
            <a:t>dorazovým</a:t>
          </a:r>
          <a:r>
            <a:rPr lang="sk-SK" sz="1800" b="1" dirty="0" smtClean="0">
              <a:solidFill>
                <a:schemeClr val="tx2"/>
              </a:solidFill>
            </a:rPr>
            <a:t> tesnením</a:t>
          </a:r>
          <a:endParaRPr lang="de-DE" sz="1800" b="1" dirty="0">
            <a:solidFill>
              <a:schemeClr val="tx2"/>
            </a:solidFill>
          </a:endParaRPr>
        </a:p>
      </dgm:t>
    </dgm:pt>
    <dgm:pt modelId="{6560E41D-F0C7-4FAB-BB4D-3519773B7174}" type="parTrans" cxnId="{30742A00-0925-4CD4-AAF2-D1CD2ECB52C6}">
      <dgm:prSet/>
      <dgm:spPr/>
      <dgm:t>
        <a:bodyPr/>
        <a:lstStyle/>
        <a:p>
          <a:endParaRPr lang="de-DE"/>
        </a:p>
      </dgm:t>
    </dgm:pt>
    <dgm:pt modelId="{E6406055-163F-41EF-BD00-6CCC40055E20}" type="sibTrans" cxnId="{30742A00-0925-4CD4-AAF2-D1CD2ECB52C6}">
      <dgm:prSet/>
      <dgm:spPr/>
      <dgm:t>
        <a:bodyPr/>
        <a:lstStyle/>
        <a:p>
          <a:endParaRPr lang="de-DE"/>
        </a:p>
      </dgm:t>
    </dgm:pt>
    <dgm:pt modelId="{3C43C423-B23E-4148-BE1F-E92A8BEB6190}">
      <dgm:prSet phldrT="[Text]" custT="1"/>
      <dgm:spPr>
        <a:solidFill>
          <a:srgbClr val="A7DBFF"/>
        </a:solidFill>
      </dgm:spPr>
      <dgm:t>
        <a:bodyPr/>
        <a:lstStyle/>
        <a:p>
          <a:r>
            <a:rPr lang="de-DE" sz="1800" b="1" dirty="0" smtClean="0"/>
            <a:t>Brillant-Design </a:t>
          </a:r>
        </a:p>
        <a:p>
          <a:r>
            <a:rPr lang="de-DE" sz="1800" b="1" dirty="0" smtClean="0"/>
            <a:t>Euro-Design 70</a:t>
          </a:r>
          <a:endParaRPr lang="de-DE" sz="1800" b="1" dirty="0"/>
        </a:p>
      </dgm:t>
    </dgm:pt>
    <dgm:pt modelId="{E4FDFE6F-D49D-4B54-B36E-EE6A905587E7}" type="parTrans" cxnId="{1988A266-8B64-4F1E-85EC-C0C7D566EC2E}">
      <dgm:prSet/>
      <dgm:spPr/>
      <dgm:t>
        <a:bodyPr/>
        <a:lstStyle/>
        <a:p>
          <a:endParaRPr lang="de-DE"/>
        </a:p>
      </dgm:t>
    </dgm:pt>
    <dgm:pt modelId="{AA06BE49-48B6-4D33-B2A6-DFADC9064AF6}" type="sibTrans" cxnId="{1988A266-8B64-4F1E-85EC-C0C7D566EC2E}">
      <dgm:prSet/>
      <dgm:spPr/>
      <dgm:t>
        <a:bodyPr/>
        <a:lstStyle/>
        <a:p>
          <a:endParaRPr lang="de-DE"/>
        </a:p>
      </dgm:t>
    </dgm:pt>
    <dgm:pt modelId="{07E62887-EF54-4A91-BEC2-CEBE19294E57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de-DE" sz="1800" b="1" dirty="0" smtClean="0">
              <a:solidFill>
                <a:schemeClr val="tx2"/>
              </a:solidFill>
            </a:rPr>
            <a:t>SYNEGO</a:t>
          </a:r>
        </a:p>
        <a:p>
          <a:r>
            <a:rPr lang="sk-SK" sz="1800" b="1" dirty="0" smtClean="0">
              <a:solidFill>
                <a:schemeClr val="tx2"/>
              </a:solidFill>
            </a:rPr>
            <a:t>Systém so stredovým tesnením</a:t>
          </a:r>
          <a:r>
            <a:rPr lang="de-DE" sz="1800" b="1" dirty="0" smtClean="0">
              <a:solidFill>
                <a:schemeClr val="tx2"/>
              </a:solidFill>
            </a:rPr>
            <a:t> </a:t>
          </a:r>
          <a:endParaRPr lang="de-DE" sz="1800" b="1" dirty="0">
            <a:solidFill>
              <a:schemeClr val="tx2"/>
            </a:solidFill>
          </a:endParaRPr>
        </a:p>
      </dgm:t>
    </dgm:pt>
    <dgm:pt modelId="{9089D5F4-D34B-4FD4-B489-1BDE1AF73167}" type="parTrans" cxnId="{C5674E31-198B-48D5-9569-4FEECB7FE759}">
      <dgm:prSet/>
      <dgm:spPr/>
      <dgm:t>
        <a:bodyPr/>
        <a:lstStyle/>
        <a:p>
          <a:endParaRPr lang="de-DE"/>
        </a:p>
      </dgm:t>
    </dgm:pt>
    <dgm:pt modelId="{08BBBC4F-8AE3-4890-9C34-FB583881F46B}" type="sibTrans" cxnId="{C5674E31-198B-48D5-9569-4FEECB7FE759}">
      <dgm:prSet/>
      <dgm:spPr/>
      <dgm:t>
        <a:bodyPr/>
        <a:lstStyle/>
        <a:p>
          <a:endParaRPr lang="de-DE"/>
        </a:p>
      </dgm:t>
    </dgm:pt>
    <dgm:pt modelId="{CC6BEA1D-8766-4486-B260-4EA207A9BF53}" type="pres">
      <dgm:prSet presAssocID="{65A52173-A734-432C-9A2F-C38A8E683606}" presName="Name0" presStyleCnt="0">
        <dgm:presLayoutVars>
          <dgm:dir/>
          <dgm:animLvl val="lvl"/>
          <dgm:resizeHandles val="exact"/>
        </dgm:presLayoutVars>
      </dgm:prSet>
      <dgm:spPr/>
    </dgm:pt>
    <dgm:pt modelId="{715DD24B-FACA-48B2-A1A0-6EBB13C824AF}" type="pres">
      <dgm:prSet presAssocID="{8E5601A3-04CE-4A1D-B7B5-A692B773EB52}" presName="Name8" presStyleCnt="0"/>
      <dgm:spPr/>
    </dgm:pt>
    <dgm:pt modelId="{1158824A-8EE8-4887-BC86-94247DBF9020}" type="pres">
      <dgm:prSet presAssocID="{8E5601A3-04CE-4A1D-B7B5-A692B773EB52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930199-3A11-474C-BD49-7A31BA096A3E}" type="pres">
      <dgm:prSet presAssocID="{8E5601A3-04CE-4A1D-B7B5-A692B773EB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0B29EA-D62B-48F9-A71D-1D99CB5ED9E7}" type="pres">
      <dgm:prSet presAssocID="{07E62887-EF54-4A91-BEC2-CEBE19294E57}" presName="Name8" presStyleCnt="0"/>
      <dgm:spPr/>
    </dgm:pt>
    <dgm:pt modelId="{2D11D1D8-DF9B-4510-95EE-290608618C41}" type="pres">
      <dgm:prSet presAssocID="{07E62887-EF54-4A91-BEC2-CEBE19294E57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69E4BC-F969-4ED6-BD07-EA849DCEF32B}" type="pres">
      <dgm:prSet presAssocID="{07E62887-EF54-4A91-BEC2-CEBE19294E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CA4746-4485-4B41-A378-B88BC0755036}" type="pres">
      <dgm:prSet presAssocID="{841C5EF9-88F4-495E-A992-BF9DCF552D53}" presName="Name8" presStyleCnt="0"/>
      <dgm:spPr/>
    </dgm:pt>
    <dgm:pt modelId="{FFF5845F-3416-4CD3-A054-C87FB9F97EE1}" type="pres">
      <dgm:prSet presAssocID="{841C5EF9-88F4-495E-A992-BF9DCF552D53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11E81E-878B-4876-BB0A-D23CA0FE4E91}" type="pres">
      <dgm:prSet presAssocID="{841C5EF9-88F4-495E-A992-BF9DCF552D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7D96A2-6E64-4324-9B2A-1609B5C54507}" type="pres">
      <dgm:prSet presAssocID="{3C43C423-B23E-4148-BE1F-E92A8BEB6190}" presName="Name8" presStyleCnt="0"/>
      <dgm:spPr/>
    </dgm:pt>
    <dgm:pt modelId="{CB9D530B-69CB-42F5-ABCB-44CD5B814531}" type="pres">
      <dgm:prSet presAssocID="{3C43C423-B23E-4148-BE1F-E92A8BEB6190}" presName="level" presStyleLbl="node1" presStyleIdx="3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3AADB7-ABBE-470E-ADE9-A76157DC70FC}" type="pres">
      <dgm:prSet presAssocID="{3C43C423-B23E-4148-BE1F-E92A8BEB61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0DDBEAB-3DF2-4A0F-A579-0589058DDDA6}" type="presOf" srcId="{3C43C423-B23E-4148-BE1F-E92A8BEB6190}" destId="{CB9D530B-69CB-42F5-ABCB-44CD5B814531}" srcOrd="0" destOrd="0" presId="urn:microsoft.com/office/officeart/2005/8/layout/pyramid1"/>
    <dgm:cxn modelId="{04B94E37-974D-4BE4-B507-7DF92E4D5737}" type="presOf" srcId="{07E62887-EF54-4A91-BEC2-CEBE19294E57}" destId="{FF69E4BC-F969-4ED6-BD07-EA849DCEF32B}" srcOrd="1" destOrd="0" presId="urn:microsoft.com/office/officeart/2005/8/layout/pyramid1"/>
    <dgm:cxn modelId="{2A079AEB-1FF2-4447-AEB2-45024E12EBD7}" type="presOf" srcId="{65A52173-A734-432C-9A2F-C38A8E683606}" destId="{CC6BEA1D-8766-4486-B260-4EA207A9BF53}" srcOrd="0" destOrd="0" presId="urn:microsoft.com/office/officeart/2005/8/layout/pyramid1"/>
    <dgm:cxn modelId="{B046E88E-E195-49B1-B88F-A97D6EBE5D28}" type="presOf" srcId="{841C5EF9-88F4-495E-A992-BF9DCF552D53}" destId="{C111E81E-878B-4876-BB0A-D23CA0FE4E91}" srcOrd="1" destOrd="0" presId="urn:microsoft.com/office/officeart/2005/8/layout/pyramid1"/>
    <dgm:cxn modelId="{BA0BE064-26C0-4371-9211-07A6388183B1}" type="presOf" srcId="{07E62887-EF54-4A91-BEC2-CEBE19294E57}" destId="{2D11D1D8-DF9B-4510-95EE-290608618C41}" srcOrd="0" destOrd="0" presId="urn:microsoft.com/office/officeart/2005/8/layout/pyramid1"/>
    <dgm:cxn modelId="{C5674E31-198B-48D5-9569-4FEECB7FE759}" srcId="{65A52173-A734-432C-9A2F-C38A8E683606}" destId="{07E62887-EF54-4A91-BEC2-CEBE19294E57}" srcOrd="1" destOrd="0" parTransId="{9089D5F4-D34B-4FD4-B489-1BDE1AF73167}" sibTransId="{08BBBC4F-8AE3-4890-9C34-FB583881F46B}"/>
    <dgm:cxn modelId="{105F5298-7A31-4338-90FD-F182A5063677}" type="presOf" srcId="{3C43C423-B23E-4148-BE1F-E92A8BEB6190}" destId="{DE3AADB7-ABBE-470E-ADE9-A76157DC70FC}" srcOrd="1" destOrd="0" presId="urn:microsoft.com/office/officeart/2005/8/layout/pyramid1"/>
    <dgm:cxn modelId="{C0C25437-2E34-482F-9FD8-40DA5E16B4EC}" type="presOf" srcId="{841C5EF9-88F4-495E-A992-BF9DCF552D53}" destId="{FFF5845F-3416-4CD3-A054-C87FB9F97EE1}" srcOrd="0" destOrd="0" presId="urn:microsoft.com/office/officeart/2005/8/layout/pyramid1"/>
    <dgm:cxn modelId="{1988A266-8B64-4F1E-85EC-C0C7D566EC2E}" srcId="{65A52173-A734-432C-9A2F-C38A8E683606}" destId="{3C43C423-B23E-4148-BE1F-E92A8BEB6190}" srcOrd="3" destOrd="0" parTransId="{E4FDFE6F-D49D-4B54-B36E-EE6A905587E7}" sibTransId="{AA06BE49-48B6-4D33-B2A6-DFADC9064AF6}"/>
    <dgm:cxn modelId="{0DC20A4A-88DC-4047-BB7A-ADB3B6F50663}" type="presOf" srcId="{8E5601A3-04CE-4A1D-B7B5-A692B773EB52}" destId="{1158824A-8EE8-4887-BC86-94247DBF9020}" srcOrd="0" destOrd="0" presId="urn:microsoft.com/office/officeart/2005/8/layout/pyramid1"/>
    <dgm:cxn modelId="{30742A00-0925-4CD4-AAF2-D1CD2ECB52C6}" srcId="{65A52173-A734-432C-9A2F-C38A8E683606}" destId="{841C5EF9-88F4-495E-A992-BF9DCF552D53}" srcOrd="2" destOrd="0" parTransId="{6560E41D-F0C7-4FAB-BB4D-3519773B7174}" sibTransId="{E6406055-163F-41EF-BD00-6CCC40055E20}"/>
    <dgm:cxn modelId="{6B6B87B4-0248-434F-BA8A-6A7B44898D3B}" type="presOf" srcId="{8E5601A3-04CE-4A1D-B7B5-A692B773EB52}" destId="{07930199-3A11-474C-BD49-7A31BA096A3E}" srcOrd="1" destOrd="0" presId="urn:microsoft.com/office/officeart/2005/8/layout/pyramid1"/>
    <dgm:cxn modelId="{40C27562-FC84-44C4-96F5-1A351F912019}" srcId="{65A52173-A734-432C-9A2F-C38A8E683606}" destId="{8E5601A3-04CE-4A1D-B7B5-A692B773EB52}" srcOrd="0" destOrd="0" parTransId="{75A7AEC9-E060-43AD-8F7E-7F3BAE18BC24}" sibTransId="{DED91C4F-0D79-479A-BD56-F13F5051499C}"/>
    <dgm:cxn modelId="{77D35E68-EEE0-4818-A63C-8037150BAFAC}" type="presParOf" srcId="{CC6BEA1D-8766-4486-B260-4EA207A9BF53}" destId="{715DD24B-FACA-48B2-A1A0-6EBB13C824AF}" srcOrd="0" destOrd="0" presId="urn:microsoft.com/office/officeart/2005/8/layout/pyramid1"/>
    <dgm:cxn modelId="{14669F27-7AA3-4993-A001-CCC6984CE285}" type="presParOf" srcId="{715DD24B-FACA-48B2-A1A0-6EBB13C824AF}" destId="{1158824A-8EE8-4887-BC86-94247DBF9020}" srcOrd="0" destOrd="0" presId="urn:microsoft.com/office/officeart/2005/8/layout/pyramid1"/>
    <dgm:cxn modelId="{65B608CB-00E7-4827-A6BF-D6400C31C684}" type="presParOf" srcId="{715DD24B-FACA-48B2-A1A0-6EBB13C824AF}" destId="{07930199-3A11-474C-BD49-7A31BA096A3E}" srcOrd="1" destOrd="0" presId="urn:microsoft.com/office/officeart/2005/8/layout/pyramid1"/>
    <dgm:cxn modelId="{6C291F07-F044-4EC5-A642-D890EB051337}" type="presParOf" srcId="{CC6BEA1D-8766-4486-B260-4EA207A9BF53}" destId="{240B29EA-D62B-48F9-A71D-1D99CB5ED9E7}" srcOrd="1" destOrd="0" presId="urn:microsoft.com/office/officeart/2005/8/layout/pyramid1"/>
    <dgm:cxn modelId="{BE61F72D-E715-44DB-A211-7203D368B45D}" type="presParOf" srcId="{240B29EA-D62B-48F9-A71D-1D99CB5ED9E7}" destId="{2D11D1D8-DF9B-4510-95EE-290608618C41}" srcOrd="0" destOrd="0" presId="urn:microsoft.com/office/officeart/2005/8/layout/pyramid1"/>
    <dgm:cxn modelId="{4DE8A85A-D088-423A-95DC-EA2365C53BB2}" type="presParOf" srcId="{240B29EA-D62B-48F9-A71D-1D99CB5ED9E7}" destId="{FF69E4BC-F969-4ED6-BD07-EA849DCEF32B}" srcOrd="1" destOrd="0" presId="urn:microsoft.com/office/officeart/2005/8/layout/pyramid1"/>
    <dgm:cxn modelId="{E0050137-73A4-4ADA-89E9-88818DC95B19}" type="presParOf" srcId="{CC6BEA1D-8766-4486-B260-4EA207A9BF53}" destId="{7BCA4746-4485-4B41-A378-B88BC0755036}" srcOrd="2" destOrd="0" presId="urn:microsoft.com/office/officeart/2005/8/layout/pyramid1"/>
    <dgm:cxn modelId="{4C1A8C33-3693-4EB7-9563-70C893160CD9}" type="presParOf" srcId="{7BCA4746-4485-4B41-A378-B88BC0755036}" destId="{FFF5845F-3416-4CD3-A054-C87FB9F97EE1}" srcOrd="0" destOrd="0" presId="urn:microsoft.com/office/officeart/2005/8/layout/pyramid1"/>
    <dgm:cxn modelId="{61D70375-2813-4B08-84D6-3EE259580AEF}" type="presParOf" srcId="{7BCA4746-4485-4B41-A378-B88BC0755036}" destId="{C111E81E-878B-4876-BB0A-D23CA0FE4E91}" srcOrd="1" destOrd="0" presId="urn:microsoft.com/office/officeart/2005/8/layout/pyramid1"/>
    <dgm:cxn modelId="{A7520023-9596-4CF3-B9C7-041F532E426D}" type="presParOf" srcId="{CC6BEA1D-8766-4486-B260-4EA207A9BF53}" destId="{C57D96A2-6E64-4324-9B2A-1609B5C54507}" srcOrd="3" destOrd="0" presId="urn:microsoft.com/office/officeart/2005/8/layout/pyramid1"/>
    <dgm:cxn modelId="{686724DC-6020-4B08-A404-367FA7ADFC24}" type="presParOf" srcId="{C57D96A2-6E64-4324-9B2A-1609B5C54507}" destId="{CB9D530B-69CB-42F5-ABCB-44CD5B814531}" srcOrd="0" destOrd="0" presId="urn:microsoft.com/office/officeart/2005/8/layout/pyramid1"/>
    <dgm:cxn modelId="{FFDC5BBC-F425-430D-91E8-7A7DB0861202}" type="presParOf" srcId="{C57D96A2-6E64-4324-9B2A-1609B5C54507}" destId="{DE3AADB7-ABBE-470E-ADE9-A76157DC70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8824A-8EE8-4887-BC86-94247DBF9020}">
      <dsp:nvSpPr>
        <dsp:cNvPr id="0" name=""/>
        <dsp:cNvSpPr/>
      </dsp:nvSpPr>
      <dsp:spPr>
        <a:xfrm>
          <a:off x="2286000" y="0"/>
          <a:ext cx="1524000" cy="1109662"/>
        </a:xfrm>
        <a:prstGeom prst="trapezoid">
          <a:avLst>
            <a:gd name="adj" fmla="val 6867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bg1"/>
              </a:solidFill>
            </a:rPr>
            <a:t>GENEO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2286000" y="0"/>
        <a:ext cx="1524000" cy="1109662"/>
      </dsp:txXfrm>
    </dsp:sp>
    <dsp:sp modelId="{2D11D1D8-DF9B-4510-95EE-290608618C41}">
      <dsp:nvSpPr>
        <dsp:cNvPr id="0" name=""/>
        <dsp:cNvSpPr/>
      </dsp:nvSpPr>
      <dsp:spPr>
        <a:xfrm>
          <a:off x="1524000" y="1109662"/>
          <a:ext cx="3048000" cy="1109662"/>
        </a:xfrm>
        <a:prstGeom prst="trapezoid">
          <a:avLst>
            <a:gd name="adj" fmla="val 6867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tx2"/>
              </a:solidFill>
            </a:rPr>
            <a:t>SYNEGO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chemeClr val="tx2"/>
              </a:solidFill>
            </a:rPr>
            <a:t>Systém so stredovým tesnením</a:t>
          </a:r>
          <a:r>
            <a:rPr lang="de-DE" sz="1800" b="1" kern="1200" dirty="0" smtClean="0">
              <a:solidFill>
                <a:schemeClr val="tx2"/>
              </a:solidFill>
            </a:rPr>
            <a:t> </a:t>
          </a:r>
          <a:endParaRPr lang="de-DE" sz="1800" b="1" kern="1200" dirty="0">
            <a:solidFill>
              <a:schemeClr val="tx2"/>
            </a:solidFill>
          </a:endParaRPr>
        </a:p>
      </dsp:txBody>
      <dsp:txXfrm>
        <a:off x="2057400" y="1109662"/>
        <a:ext cx="1981200" cy="1109662"/>
      </dsp:txXfrm>
    </dsp:sp>
    <dsp:sp modelId="{FFF5845F-3416-4CD3-A054-C87FB9F97EE1}">
      <dsp:nvSpPr>
        <dsp:cNvPr id="0" name=""/>
        <dsp:cNvSpPr/>
      </dsp:nvSpPr>
      <dsp:spPr>
        <a:xfrm>
          <a:off x="761999" y="2219324"/>
          <a:ext cx="4572000" cy="1109662"/>
        </a:xfrm>
        <a:prstGeom prst="trapezoid">
          <a:avLst>
            <a:gd name="adj" fmla="val 686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tx2"/>
              </a:solidFill>
            </a:rPr>
            <a:t>SYNEGO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chemeClr val="tx2"/>
              </a:solidFill>
            </a:rPr>
            <a:t>Systém s </a:t>
          </a:r>
          <a:r>
            <a:rPr lang="sk-SK" sz="1800" b="1" kern="1200" dirty="0" err="1" smtClean="0">
              <a:solidFill>
                <a:schemeClr val="tx2"/>
              </a:solidFill>
            </a:rPr>
            <a:t>dorazovým</a:t>
          </a:r>
          <a:r>
            <a:rPr lang="sk-SK" sz="1800" b="1" kern="1200" dirty="0" smtClean="0">
              <a:solidFill>
                <a:schemeClr val="tx2"/>
              </a:solidFill>
            </a:rPr>
            <a:t> tesnením</a:t>
          </a:r>
          <a:endParaRPr lang="de-DE" sz="1800" b="1" kern="1200" dirty="0">
            <a:solidFill>
              <a:schemeClr val="tx2"/>
            </a:solidFill>
          </a:endParaRPr>
        </a:p>
      </dsp:txBody>
      <dsp:txXfrm>
        <a:off x="1562099" y="2219324"/>
        <a:ext cx="2971800" cy="1109662"/>
      </dsp:txXfrm>
    </dsp:sp>
    <dsp:sp modelId="{CB9D530B-69CB-42F5-ABCB-44CD5B814531}">
      <dsp:nvSpPr>
        <dsp:cNvPr id="0" name=""/>
        <dsp:cNvSpPr/>
      </dsp:nvSpPr>
      <dsp:spPr>
        <a:xfrm>
          <a:off x="0" y="3328986"/>
          <a:ext cx="6096000" cy="1109662"/>
        </a:xfrm>
        <a:prstGeom prst="trapezoid">
          <a:avLst>
            <a:gd name="adj" fmla="val 68670"/>
          </a:avLst>
        </a:prstGeom>
        <a:solidFill>
          <a:srgbClr val="A7DB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Brillant-Design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Euro-Design 70</a:t>
          </a:r>
          <a:endParaRPr lang="de-DE" sz="1800" b="1" kern="1200" dirty="0"/>
        </a:p>
      </dsp:txBody>
      <dsp:txXfrm>
        <a:off x="1066799" y="3328986"/>
        <a:ext cx="3962400" cy="1109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3084D-7458-47A9-808A-1D836BF294A6}" type="datetimeFigureOut">
              <a:rPr lang="de-DE" smtClean="0"/>
              <a:pPr/>
              <a:t>27.09.2017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8B6C3-27B4-441E-AD9B-1CA42270C1A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718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2687"/>
          </a:xfrm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6631"/>
            <a:endParaRPr lang="de-DE" dirty="0" smtClean="0">
              <a:latin typeface="Arial" charset="0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0504">
              <a:defRPr/>
            </a:pPr>
            <a:fld id="{59FA47A9-635D-47C1-BD8C-F874AAEE65AA}" type="slidenum">
              <a:rPr lang="de-DE" smtClean="0">
                <a:solidFill>
                  <a:prstClr val="black"/>
                </a:solidFill>
              </a:rPr>
              <a:pPr defTabSz="920504">
                <a:defRPr/>
              </a:pPr>
              <a:t>2</a:t>
            </a:fld>
            <a:endParaRPr lang="de-DE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0504">
              <a:defRPr/>
            </a:pPr>
            <a:fld id="{4A325091-C6E5-47E7-97EB-99F198D81CD1}" type="slidenum">
              <a:rPr lang="de-DE">
                <a:solidFill>
                  <a:prstClr val="black"/>
                </a:solidFill>
              </a:rPr>
              <a:pPr defTabSz="920504">
                <a:defRPr/>
              </a:pPr>
              <a:t>22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7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0504">
              <a:defRPr/>
            </a:pPr>
            <a:fld id="{4A325091-C6E5-47E7-97EB-99F198D81CD1}" type="slidenum">
              <a:rPr lang="de-DE">
                <a:solidFill>
                  <a:prstClr val="black"/>
                </a:solidFill>
              </a:rPr>
              <a:pPr defTabSz="920504">
                <a:defRPr/>
              </a:pPr>
              <a:t>23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8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0504">
              <a:defRPr/>
            </a:pPr>
            <a:fld id="{4A325091-C6E5-47E7-97EB-99F198D81CD1}" type="slidenum">
              <a:rPr lang="de-DE">
                <a:solidFill>
                  <a:prstClr val="black"/>
                </a:solidFill>
              </a:rPr>
              <a:pPr defTabSz="920504">
                <a:defRPr/>
              </a:pPr>
              <a:t>24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16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05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25091-C6E5-47E7-97EB-99F198D81CD1}" type="slidenum">
              <a:rPr kumimoji="0" lang="de-DE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2050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445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05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25091-C6E5-47E7-97EB-99F198D81CD1}" type="slidenum">
              <a:rPr kumimoji="0" lang="de-DE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2050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969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05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25091-C6E5-47E7-97EB-99F198D81CD1}" type="slidenum">
              <a:rPr kumimoji="0" lang="de-DE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2050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5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05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25091-C6E5-47E7-97EB-99F198D81CD1}" type="slidenum">
              <a:rPr kumimoji="0" lang="de-DE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2050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548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0504">
              <a:defRPr/>
            </a:pPr>
            <a:fld id="{4A325091-C6E5-47E7-97EB-99F198D81CD1}" type="slidenum">
              <a:rPr lang="de-DE">
                <a:solidFill>
                  <a:prstClr val="black"/>
                </a:solidFill>
              </a:rPr>
              <a:pPr defTabSz="920504">
                <a:defRPr/>
              </a:pPr>
              <a:t>29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63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05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25091-C6E5-47E7-97EB-99F198D81CD1}" type="slidenum">
              <a:rPr kumimoji="0" lang="de-DE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2050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263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05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25091-C6E5-47E7-97EB-99F198D81CD1}" type="slidenum">
              <a:rPr kumimoji="0" lang="de-DE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2050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2687"/>
          </a:xfrm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0504">
              <a:defRPr/>
            </a:pPr>
            <a:fld id="{4A325091-C6E5-47E7-97EB-99F198D81CD1}" type="slidenum">
              <a:rPr lang="de-DE">
                <a:solidFill>
                  <a:prstClr val="black"/>
                </a:solidFill>
              </a:rPr>
              <a:pPr defTabSz="920504">
                <a:defRPr/>
              </a:pPr>
              <a:t>11</a:t>
            </a:fld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05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25091-C6E5-47E7-97EB-99F198D81CD1}" type="slidenum">
              <a:rPr kumimoji="0" lang="de-DE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2050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115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05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25091-C6E5-47E7-97EB-99F198D81CD1}" type="slidenum">
              <a:rPr kumimoji="0" lang="de-DE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2050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375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05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25091-C6E5-47E7-97EB-99F198D81CD1}" type="slidenum">
              <a:rPr kumimoji="0" lang="de-DE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2050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720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05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25091-C6E5-47E7-97EB-99F198D81CD1}" type="slidenum">
              <a:rPr kumimoji="0" lang="de-DE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2050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581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05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25091-C6E5-47E7-97EB-99F198D81CD1}" type="slidenum">
              <a:rPr kumimoji="0" lang="de-DE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2050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028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05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25091-C6E5-47E7-97EB-99F198D81CD1}" type="slidenum">
              <a:rPr kumimoji="0" lang="de-DE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2050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46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8B6C3-27B4-441E-AD9B-1CA42270C1A4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05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25091-C6E5-47E7-97EB-99F198D81CD1}" type="slidenum">
              <a:rPr kumimoji="0" lang="de-DE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2050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59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468F8-5E3B-4D2A-B2C0-E6AEDAB0895A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6922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0504">
              <a:defRPr/>
            </a:pPr>
            <a:fld id="{4A325091-C6E5-47E7-97EB-99F198D81CD1}" type="slidenum">
              <a:rPr lang="de-DE">
                <a:solidFill>
                  <a:prstClr val="black"/>
                </a:solidFill>
              </a:rPr>
              <a:pPr defTabSz="920504">
                <a:defRPr/>
              </a:pPr>
              <a:t>18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6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0504">
              <a:defRPr/>
            </a:pPr>
            <a:fld id="{4A325091-C6E5-47E7-97EB-99F198D81CD1}" type="slidenum">
              <a:rPr lang="de-DE">
                <a:solidFill>
                  <a:prstClr val="black"/>
                </a:solidFill>
              </a:rPr>
              <a:pPr defTabSz="920504">
                <a:defRPr/>
              </a:pPr>
              <a:t>19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2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0504">
              <a:defRPr/>
            </a:pPr>
            <a:fld id="{4A325091-C6E5-47E7-97EB-99F198D81CD1}" type="slidenum">
              <a:rPr lang="de-DE">
                <a:solidFill>
                  <a:prstClr val="black"/>
                </a:solidFill>
              </a:rPr>
              <a:pPr defTabSz="920504">
                <a:defRPr/>
              </a:pPr>
              <a:t>20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Turnover REHAU group: 2.8 billion Euros. 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0504">
              <a:defRPr/>
            </a:pPr>
            <a:fld id="{4A325091-C6E5-47E7-97EB-99F198D81CD1}" type="slidenum">
              <a:rPr lang="de-DE">
                <a:solidFill>
                  <a:prstClr val="black"/>
                </a:solidFill>
              </a:rPr>
              <a:pPr defTabSz="920504">
                <a:defRPr/>
              </a:pPr>
              <a:t>21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6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0"/>
          </p:nvPr>
        </p:nvSpPr>
        <p:spPr>
          <a:xfrm>
            <a:off x="257202" y="286606"/>
            <a:ext cx="11636822" cy="4781348"/>
          </a:xfrm>
          <a:prstGeom prst="rect">
            <a:avLst/>
          </a:prstGeom>
          <a:noFill/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62172" y="5380049"/>
            <a:ext cx="1165201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261176" y="6547427"/>
            <a:ext cx="1165301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389" y="5448017"/>
            <a:ext cx="11662152" cy="63285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algn="l">
              <a:defRPr sz="3800" b="1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1624" y="6004231"/>
            <a:ext cx="11658917" cy="50871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 Narrow" pitchFamily="34" charset="0"/>
              </a:defRPr>
            </a:lvl1pPr>
            <a:lvl2pPr marL="54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2" name="Textplatzhalter 21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9403082" y="4990"/>
            <a:ext cx="2149725" cy="1140171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  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0000EFA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78252" y="49228"/>
            <a:ext cx="2002642" cy="100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33"/>
          <p:cNvSpPr>
            <a:spLocks noChangeShapeType="1"/>
          </p:cNvSpPr>
          <p:nvPr/>
        </p:nvSpPr>
        <p:spPr bwMode="auto">
          <a:xfrm>
            <a:off x="322141" y="1040054"/>
            <a:ext cx="11536617" cy="0"/>
          </a:xfrm>
          <a:prstGeom prst="line">
            <a:avLst/>
          </a:prstGeom>
          <a:noFill/>
          <a:ln w="12700">
            <a:solidFill>
              <a:srgbClr val="CF346C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800" baseline="-25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Line 34"/>
          <p:cNvSpPr>
            <a:spLocks noChangeShapeType="1"/>
          </p:cNvSpPr>
          <p:nvPr/>
        </p:nvSpPr>
        <p:spPr bwMode="auto">
          <a:xfrm>
            <a:off x="318963" y="6092652"/>
            <a:ext cx="11539791" cy="3176"/>
          </a:xfrm>
          <a:prstGeom prst="line">
            <a:avLst/>
          </a:prstGeom>
          <a:noFill/>
          <a:ln w="12700">
            <a:solidFill>
              <a:srgbClr val="70965E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800" baseline="-25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hteck 6"/>
          <p:cNvSpPr/>
          <p:nvPr userDrawn="1"/>
        </p:nvSpPr>
        <p:spPr>
          <a:xfrm>
            <a:off x="11282717" y="6145048"/>
            <a:ext cx="656968" cy="246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000" dirty="0">
                <a:solidFill>
                  <a:srgbClr val="484848"/>
                </a:solidFill>
                <a:latin typeface="Arial Narrow" pitchFamily="34" charset="0"/>
                <a:cs typeface="Arial" charset="0"/>
              </a:rPr>
              <a:t>© REHAU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3517" y="308260"/>
            <a:ext cx="3180107" cy="864033"/>
          </a:xfrm>
          <a:prstGeom prst="rect">
            <a:avLst/>
          </a:prstGeom>
        </p:spPr>
        <p:txBody>
          <a:bodyPr/>
          <a:lstStyle>
            <a:lvl1pPr>
              <a:defRPr sz="1800" b="1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7772" y="1600574"/>
            <a:ext cx="3180107" cy="45270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4"/>
          <p:cNvSpPr>
            <a:spLocks noChangeShapeType="1"/>
          </p:cNvSpPr>
          <p:nvPr/>
        </p:nvSpPr>
        <p:spPr bwMode="auto">
          <a:xfrm>
            <a:off x="339592" y="6094236"/>
            <a:ext cx="5549320" cy="1588"/>
          </a:xfrm>
          <a:prstGeom prst="line">
            <a:avLst/>
          </a:prstGeom>
          <a:noFill/>
          <a:ln w="12700">
            <a:solidFill>
              <a:srgbClr val="70965E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800" baseline="-25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Line 34"/>
          <p:cNvSpPr>
            <a:spLocks noChangeShapeType="1"/>
          </p:cNvSpPr>
          <p:nvPr userDrawn="1"/>
        </p:nvSpPr>
        <p:spPr bwMode="auto">
          <a:xfrm>
            <a:off x="339592" y="1052761"/>
            <a:ext cx="5549320" cy="15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800" baseline="-25000">
              <a:solidFill>
                <a:srgbClr val="000000"/>
              </a:solidFill>
            </a:endParaRPr>
          </a:p>
        </p:txBody>
      </p:sp>
      <p:sp>
        <p:nvSpPr>
          <p:cNvPr id="4" name="Rechteck 10"/>
          <p:cNvSpPr/>
          <p:nvPr userDrawn="1"/>
        </p:nvSpPr>
        <p:spPr>
          <a:xfrm>
            <a:off x="11282717" y="6145048"/>
            <a:ext cx="656968" cy="246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000" dirty="0">
                <a:solidFill>
                  <a:srgbClr val="484848"/>
                </a:solidFill>
                <a:latin typeface="Arial Narrow" pitchFamily="34" charset="0"/>
                <a:cs typeface="Arial" charset="0"/>
              </a:rPr>
              <a:t>© REHAU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4"/>
          <p:cNvSpPr>
            <a:spLocks noChangeShapeType="1"/>
          </p:cNvSpPr>
          <p:nvPr/>
        </p:nvSpPr>
        <p:spPr bwMode="auto">
          <a:xfrm>
            <a:off x="6309435" y="6094236"/>
            <a:ext cx="5549320" cy="1588"/>
          </a:xfrm>
          <a:prstGeom prst="line">
            <a:avLst/>
          </a:prstGeom>
          <a:noFill/>
          <a:ln w="12700">
            <a:solidFill>
              <a:srgbClr val="70965E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800" baseline="-25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Line 34"/>
          <p:cNvSpPr>
            <a:spLocks noChangeShapeType="1"/>
          </p:cNvSpPr>
          <p:nvPr userDrawn="1"/>
        </p:nvSpPr>
        <p:spPr bwMode="auto">
          <a:xfrm>
            <a:off x="6303087" y="1052761"/>
            <a:ext cx="5549320" cy="15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800" baseline="-25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0000EFA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8251" y="49227"/>
            <a:ext cx="2002642" cy="100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33"/>
          <p:cNvSpPr>
            <a:spLocks noChangeShapeType="1"/>
          </p:cNvSpPr>
          <p:nvPr/>
        </p:nvSpPr>
        <p:spPr bwMode="auto">
          <a:xfrm>
            <a:off x="322140" y="1040054"/>
            <a:ext cx="11536617" cy="0"/>
          </a:xfrm>
          <a:prstGeom prst="line">
            <a:avLst/>
          </a:prstGeom>
          <a:noFill/>
          <a:ln w="12700">
            <a:solidFill>
              <a:srgbClr val="CF346C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8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Line 34"/>
          <p:cNvSpPr>
            <a:spLocks noChangeShapeType="1"/>
          </p:cNvSpPr>
          <p:nvPr/>
        </p:nvSpPr>
        <p:spPr bwMode="auto">
          <a:xfrm>
            <a:off x="318963" y="6092651"/>
            <a:ext cx="11539791" cy="3176"/>
          </a:xfrm>
          <a:prstGeom prst="line">
            <a:avLst/>
          </a:prstGeom>
          <a:noFill/>
          <a:ln w="12700">
            <a:solidFill>
              <a:srgbClr val="70965E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8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0873301" y="6108527"/>
            <a:ext cx="1085426" cy="58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400" eaLnBrk="0" fontAlgn="base" hangingPunct="0">
              <a:lnSpc>
                <a:spcPct val="105000"/>
              </a:lnSpc>
              <a:spcBef>
                <a:spcPct val="5000"/>
              </a:spcBef>
              <a:spcAft>
                <a:spcPct val="0"/>
              </a:spcAft>
              <a:defRPr/>
            </a:pPr>
            <a:r>
              <a:rPr lang="de-DE" sz="1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Bau</a:t>
            </a:r>
          </a:p>
          <a:p>
            <a:pPr algn="r" defTabSz="914400" eaLnBrk="0" fontAlgn="base" hangingPunct="0">
              <a:lnSpc>
                <a:spcPct val="105000"/>
              </a:lnSpc>
              <a:spcBef>
                <a:spcPct val="5000"/>
              </a:spcBef>
              <a:spcAft>
                <a:spcPct val="0"/>
              </a:spcAft>
              <a:defRPr/>
            </a:pPr>
            <a:r>
              <a:rPr lang="de-DE" sz="1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Automotive</a:t>
            </a:r>
          </a:p>
          <a:p>
            <a:pPr algn="r" defTabSz="914400" eaLnBrk="0" fontAlgn="base" hangingPunct="0">
              <a:lnSpc>
                <a:spcPct val="105000"/>
              </a:lnSpc>
              <a:spcBef>
                <a:spcPct val="5000"/>
              </a:spcBef>
              <a:spcAft>
                <a:spcPct val="0"/>
              </a:spcAft>
              <a:defRPr/>
            </a:pPr>
            <a:r>
              <a:rPr lang="de-DE" sz="1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Industrie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225337" y="6116466"/>
            <a:ext cx="3199150" cy="24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www.rehau.com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362" y="1600573"/>
            <a:ext cx="10968514" cy="45270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237" y="4407921"/>
            <a:ext cx="10359152" cy="136239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237" y="2907389"/>
            <a:ext cx="10359152" cy="15005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9592" y="1424319"/>
            <a:ext cx="10968514" cy="45270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 Verbindung 20"/>
          <p:cNvCxnSpPr/>
          <p:nvPr userDrawn="1"/>
        </p:nvCxnSpPr>
        <p:spPr>
          <a:xfrm>
            <a:off x="262172" y="4155595"/>
            <a:ext cx="1128213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>
            <a:off x="261173" y="5322973"/>
            <a:ext cx="1128312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el 1"/>
          <p:cNvSpPr>
            <a:spLocks noGrp="1"/>
          </p:cNvSpPr>
          <p:nvPr>
            <p:ph type="ctrTitle"/>
          </p:nvPr>
        </p:nvSpPr>
        <p:spPr>
          <a:xfrm>
            <a:off x="258389" y="4223563"/>
            <a:ext cx="11662152" cy="63285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algn="l">
              <a:defRPr sz="3800" b="1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4" name="Untertitel 2"/>
          <p:cNvSpPr>
            <a:spLocks noGrp="1"/>
          </p:cNvSpPr>
          <p:nvPr>
            <p:ph type="subTitle" idx="1"/>
          </p:nvPr>
        </p:nvSpPr>
        <p:spPr>
          <a:xfrm>
            <a:off x="261624" y="4779777"/>
            <a:ext cx="11658917" cy="50871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 Narrow" pitchFamily="34" charset="0"/>
              </a:defRPr>
            </a:lvl1pPr>
            <a:lvl2pPr marL="54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6" name="Picture 2" descr="C:\Dokumente und Einstellungen\mustermann\Eigene Dateien\rehau logo.pn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9222020" y="19054"/>
            <a:ext cx="2952000" cy="156941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0000EFA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8249" y="49225"/>
            <a:ext cx="2002642" cy="100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33"/>
          <p:cNvSpPr>
            <a:spLocks noChangeShapeType="1"/>
          </p:cNvSpPr>
          <p:nvPr/>
        </p:nvSpPr>
        <p:spPr bwMode="auto">
          <a:xfrm>
            <a:off x="322138" y="1040054"/>
            <a:ext cx="11536617" cy="0"/>
          </a:xfrm>
          <a:prstGeom prst="line">
            <a:avLst/>
          </a:prstGeom>
          <a:noFill/>
          <a:ln w="12700">
            <a:solidFill>
              <a:srgbClr val="CF346C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sz="2099">
              <a:latin typeface="Arial" pitchFamily="34" charset="0"/>
              <a:cs typeface="+mn-cs"/>
            </a:endParaRPr>
          </a:p>
        </p:txBody>
      </p:sp>
      <p:sp>
        <p:nvSpPr>
          <p:cNvPr id="4" name="Line 34"/>
          <p:cNvSpPr>
            <a:spLocks noChangeShapeType="1"/>
          </p:cNvSpPr>
          <p:nvPr/>
        </p:nvSpPr>
        <p:spPr bwMode="auto">
          <a:xfrm>
            <a:off x="318963" y="6092649"/>
            <a:ext cx="11539791" cy="3176"/>
          </a:xfrm>
          <a:prstGeom prst="line">
            <a:avLst/>
          </a:prstGeom>
          <a:noFill/>
          <a:ln w="12700">
            <a:solidFill>
              <a:srgbClr val="70965E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sz="2099">
              <a:latin typeface="Arial" pitchFamily="34" charset="0"/>
              <a:cs typeface="+mn-cs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0873301" y="6108527"/>
            <a:ext cx="1085426" cy="58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5000"/>
              </a:lnSpc>
              <a:spcBef>
                <a:spcPct val="5000"/>
              </a:spcBef>
              <a:defRPr/>
            </a:pPr>
            <a:r>
              <a:rPr lang="de-DE" sz="1000" baseline="0">
                <a:solidFill>
                  <a:schemeClr val="tx2"/>
                </a:solidFill>
                <a:latin typeface="Arial Narrow" pitchFamily="34" charset="0"/>
                <a:cs typeface="+mn-cs"/>
              </a:rPr>
              <a:t>Bau</a:t>
            </a:r>
          </a:p>
          <a:p>
            <a:pPr algn="r" eaLnBrk="0" hangingPunct="0">
              <a:lnSpc>
                <a:spcPct val="105000"/>
              </a:lnSpc>
              <a:spcBef>
                <a:spcPct val="5000"/>
              </a:spcBef>
              <a:defRPr/>
            </a:pPr>
            <a:r>
              <a:rPr lang="de-DE" sz="1000" baseline="0">
                <a:solidFill>
                  <a:schemeClr val="tx2"/>
                </a:solidFill>
                <a:latin typeface="Arial Narrow" pitchFamily="34" charset="0"/>
                <a:cs typeface="+mn-cs"/>
              </a:rPr>
              <a:t>Automotive</a:t>
            </a:r>
          </a:p>
          <a:p>
            <a:pPr algn="r" eaLnBrk="0" hangingPunct="0">
              <a:lnSpc>
                <a:spcPct val="105000"/>
              </a:lnSpc>
              <a:spcBef>
                <a:spcPct val="5000"/>
              </a:spcBef>
              <a:defRPr/>
            </a:pPr>
            <a:r>
              <a:rPr lang="de-DE" sz="1000" baseline="0">
                <a:solidFill>
                  <a:schemeClr val="tx2"/>
                </a:solidFill>
                <a:latin typeface="Arial Narrow" pitchFamily="34" charset="0"/>
                <a:cs typeface="+mn-cs"/>
              </a:rPr>
              <a:t>Industrie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225337" y="6116466"/>
            <a:ext cx="3199150" cy="24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000" baseline="0">
                <a:solidFill>
                  <a:schemeClr val="tx2"/>
                </a:solidFill>
                <a:latin typeface="Arial Narrow" pitchFamily="34" charset="0"/>
                <a:cs typeface="+mn-cs"/>
              </a:rPr>
              <a:t>www.rehau.com</a:t>
            </a:r>
          </a:p>
        </p:txBody>
      </p:sp>
    </p:spTree>
    <p:extLst>
      <p:ext uri="{BB962C8B-B14F-4D97-AF65-F5344CB8AC3E}">
        <p14:creationId xmlns:p14="http://schemas.microsoft.com/office/powerpoint/2010/main" val="175282581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362" y="1600571"/>
            <a:ext cx="10968514" cy="45270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74747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237" y="4407921"/>
            <a:ext cx="10359152" cy="1362390"/>
          </a:xfrm>
          <a:prstGeom prst="rect">
            <a:avLst/>
          </a:prstGeom>
        </p:spPr>
        <p:txBody>
          <a:bodyPr anchor="t"/>
          <a:lstStyle>
            <a:lvl1pPr algn="l">
              <a:defRPr sz="3998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237" y="2907387"/>
            <a:ext cx="10359152" cy="15005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99"/>
            </a:lvl1pPr>
            <a:lvl2pPr marL="457017" indent="0">
              <a:buNone/>
              <a:defRPr sz="1799"/>
            </a:lvl2pPr>
            <a:lvl3pPr marL="914034" indent="0">
              <a:buNone/>
              <a:defRPr sz="1599"/>
            </a:lvl3pPr>
            <a:lvl4pPr marL="1371051" indent="0">
              <a:buNone/>
              <a:defRPr sz="1399"/>
            </a:lvl4pPr>
            <a:lvl5pPr marL="1828068" indent="0">
              <a:buNone/>
              <a:defRPr sz="1399"/>
            </a:lvl5pPr>
            <a:lvl6pPr marL="2285086" indent="0">
              <a:buNone/>
              <a:defRPr sz="1399"/>
            </a:lvl6pPr>
            <a:lvl7pPr marL="2742103" indent="0">
              <a:buNone/>
              <a:defRPr sz="1399"/>
            </a:lvl7pPr>
            <a:lvl8pPr marL="3199120" indent="0">
              <a:buNone/>
              <a:defRPr sz="1399"/>
            </a:lvl8pPr>
            <a:lvl9pPr marL="3656137" indent="0">
              <a:buNone/>
              <a:defRPr sz="1399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9768628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9592" y="1424317"/>
            <a:ext cx="10968514" cy="45270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691806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90368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70120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263525" y="852667"/>
            <a:ext cx="11657013" cy="605198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>
              <a:defRPr sz="3400" b="1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6517" y="207192"/>
            <a:ext cx="3859292" cy="365210"/>
          </a:xfrm>
          <a:prstGeom prst="rect">
            <a:avLst/>
          </a:prstGeom>
        </p:spPr>
        <p:txBody>
          <a:bodyPr lIns="0"/>
          <a:lstStyle>
            <a:lvl1pPr algn="l">
              <a:defRPr sz="18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pt-BR" smtClean="0"/>
              <a:t>VB Bratislava  </a:t>
            </a:r>
            <a:endParaRPr lang="de-DE" dirty="0"/>
          </a:p>
        </p:txBody>
      </p:sp>
      <p:cxnSp>
        <p:nvCxnSpPr>
          <p:cNvPr id="34" name="Gerade Verbindung 33"/>
          <p:cNvCxnSpPr/>
          <p:nvPr userDrawn="1"/>
        </p:nvCxnSpPr>
        <p:spPr>
          <a:xfrm>
            <a:off x="261176" y="6202387"/>
            <a:ext cx="1165777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/>
        </p:nvCxnSpPr>
        <p:spPr>
          <a:xfrm>
            <a:off x="263070" y="739119"/>
            <a:ext cx="1165588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263527" y="1949450"/>
            <a:ext cx="11657014" cy="402272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800"/>
              </a:lnSpc>
              <a:spcBef>
                <a:spcPts val="0"/>
              </a:spcBef>
              <a:buFont typeface="Symbol" pitchFamily="18" charset="2"/>
              <a:buNone/>
              <a:defRPr lang="de-DE" sz="22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buFont typeface="Symbol" pitchFamily="18" charset="2"/>
              <a:buChar char="-"/>
              <a:defRPr lang="de-DE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Symbol" pitchFamily="18" charset="2"/>
              <a:buChar char="-"/>
              <a:defRPr lang="de-DE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Font typeface="Symbol" pitchFamily="18" charset="2"/>
              <a:buChar char="-"/>
              <a:defRPr lang="de-DE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Font typeface="Symbol" pitchFamily="18" charset="2"/>
              <a:buChar char="-"/>
              <a:defRPr lang="de-D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7628" y="6348300"/>
            <a:ext cx="452438" cy="365210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510ABB4C-D54D-486A-B4D7-D60926C4E5D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263528" y="6347401"/>
            <a:ext cx="11392915" cy="365210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sk-SK" smtClean="0"/>
              <a:t>14.07.2015 / Igor Borgula, Country Head Slowakia </a:t>
            </a:r>
            <a:endParaRPr lang="de-DE" dirty="0" smtClean="0"/>
          </a:p>
        </p:txBody>
      </p:sp>
      <p:sp>
        <p:nvSpPr>
          <p:cNvPr id="14" name="Rechteck 13"/>
          <p:cNvSpPr/>
          <p:nvPr userDrawn="1"/>
        </p:nvSpPr>
        <p:spPr>
          <a:xfrm>
            <a:off x="11620715" y="6354976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kern="120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/</a:t>
            </a:r>
            <a:endParaRPr lang="de-DE" sz="1400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5873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0000EFA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8249" y="49225"/>
            <a:ext cx="2002642" cy="100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33"/>
          <p:cNvSpPr>
            <a:spLocks noChangeShapeType="1"/>
          </p:cNvSpPr>
          <p:nvPr/>
        </p:nvSpPr>
        <p:spPr bwMode="auto">
          <a:xfrm>
            <a:off x="322138" y="1040054"/>
            <a:ext cx="11536617" cy="0"/>
          </a:xfrm>
          <a:prstGeom prst="line">
            <a:avLst/>
          </a:prstGeom>
          <a:noFill/>
          <a:ln w="12700">
            <a:solidFill>
              <a:srgbClr val="CF346C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sz="209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34"/>
          <p:cNvSpPr>
            <a:spLocks noChangeShapeType="1"/>
          </p:cNvSpPr>
          <p:nvPr/>
        </p:nvSpPr>
        <p:spPr bwMode="auto">
          <a:xfrm>
            <a:off x="318963" y="6092649"/>
            <a:ext cx="11539791" cy="3176"/>
          </a:xfrm>
          <a:prstGeom prst="line">
            <a:avLst/>
          </a:prstGeom>
          <a:noFill/>
          <a:ln w="12700">
            <a:solidFill>
              <a:srgbClr val="70965E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sz="209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0873301" y="6108527"/>
            <a:ext cx="1085426" cy="58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5000"/>
              </a:lnSpc>
              <a:spcBef>
                <a:spcPct val="5000"/>
              </a:spcBef>
              <a:defRPr/>
            </a:pPr>
            <a:r>
              <a:rPr lang="de-DE" sz="1000" baseline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Bau</a:t>
            </a:r>
          </a:p>
          <a:p>
            <a:pPr algn="r" eaLnBrk="0" hangingPunct="0">
              <a:lnSpc>
                <a:spcPct val="105000"/>
              </a:lnSpc>
              <a:spcBef>
                <a:spcPct val="5000"/>
              </a:spcBef>
              <a:defRPr/>
            </a:pPr>
            <a:r>
              <a:rPr lang="de-DE" sz="1000" baseline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Automotive</a:t>
            </a:r>
          </a:p>
          <a:p>
            <a:pPr algn="r" eaLnBrk="0" hangingPunct="0">
              <a:lnSpc>
                <a:spcPct val="105000"/>
              </a:lnSpc>
              <a:spcBef>
                <a:spcPct val="5000"/>
              </a:spcBef>
              <a:defRPr/>
            </a:pPr>
            <a:r>
              <a:rPr lang="de-DE" sz="1000" baseline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Industrie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225337" y="6116466"/>
            <a:ext cx="3199150" cy="24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000" baseline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www.rehau.com</a:t>
            </a:r>
          </a:p>
        </p:txBody>
      </p:sp>
    </p:spTree>
    <p:extLst>
      <p:ext uri="{BB962C8B-B14F-4D97-AF65-F5344CB8AC3E}">
        <p14:creationId xmlns:p14="http://schemas.microsoft.com/office/powerpoint/2010/main" val="391019935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362" y="1600571"/>
            <a:ext cx="10968514" cy="45270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73665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237" y="4407921"/>
            <a:ext cx="10359152" cy="1362390"/>
          </a:xfrm>
          <a:prstGeom prst="rect">
            <a:avLst/>
          </a:prstGeom>
        </p:spPr>
        <p:txBody>
          <a:bodyPr anchor="t"/>
          <a:lstStyle>
            <a:lvl1pPr algn="l">
              <a:defRPr sz="3998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237" y="2907387"/>
            <a:ext cx="10359152" cy="15005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99"/>
            </a:lvl1pPr>
            <a:lvl2pPr marL="457017" indent="0">
              <a:buNone/>
              <a:defRPr sz="1799"/>
            </a:lvl2pPr>
            <a:lvl3pPr marL="914034" indent="0">
              <a:buNone/>
              <a:defRPr sz="1599"/>
            </a:lvl3pPr>
            <a:lvl4pPr marL="1371051" indent="0">
              <a:buNone/>
              <a:defRPr sz="1399"/>
            </a:lvl4pPr>
            <a:lvl5pPr marL="1828068" indent="0">
              <a:buNone/>
              <a:defRPr sz="1399"/>
            </a:lvl5pPr>
            <a:lvl6pPr marL="2285086" indent="0">
              <a:buNone/>
              <a:defRPr sz="1399"/>
            </a:lvl6pPr>
            <a:lvl7pPr marL="2742103" indent="0">
              <a:buNone/>
              <a:defRPr sz="1399"/>
            </a:lvl7pPr>
            <a:lvl8pPr marL="3199120" indent="0">
              <a:buNone/>
              <a:defRPr sz="1399"/>
            </a:lvl8pPr>
            <a:lvl9pPr marL="3656137" indent="0">
              <a:buNone/>
              <a:defRPr sz="1399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39117398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9592" y="1424317"/>
            <a:ext cx="10968514" cy="45270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8375475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107067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151242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27466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1346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lIns="108832" tIns="54416" rIns="108832" bIns="54416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365" y="1600574"/>
            <a:ext cx="5382697" cy="4527011"/>
          </a:xfrm>
          <a:prstGeom prst="rect">
            <a:avLst/>
          </a:prstGeom>
        </p:spPr>
        <p:txBody>
          <a:bodyPr lIns="108832" tIns="54416" rIns="108832" bIns="54416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5179" y="1600574"/>
            <a:ext cx="5382697" cy="4527011"/>
          </a:xfrm>
          <a:prstGeom prst="rect">
            <a:avLst/>
          </a:prstGeom>
        </p:spPr>
        <p:txBody>
          <a:bodyPr lIns="108832" tIns="54416" rIns="108832" bIns="54416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413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i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263527" y="876303"/>
            <a:ext cx="11657014" cy="509587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800"/>
              </a:lnSpc>
              <a:spcBef>
                <a:spcPts val="0"/>
              </a:spcBef>
              <a:buFont typeface="Symbol" pitchFamily="18" charset="2"/>
              <a:buNone/>
              <a:defRPr lang="de-DE" sz="22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buFont typeface="Symbol" pitchFamily="18" charset="2"/>
              <a:buChar char="-"/>
              <a:defRPr lang="de-DE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Symbol" pitchFamily="18" charset="2"/>
              <a:buChar char="-"/>
              <a:defRPr lang="de-DE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Font typeface="Symbol" pitchFamily="18" charset="2"/>
              <a:buChar char="-"/>
              <a:defRPr lang="de-DE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Font typeface="Symbol" pitchFamily="18" charset="2"/>
              <a:buChar char="-"/>
              <a:defRPr lang="de-D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261176" y="6202387"/>
            <a:ext cx="1165777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/>
        </p:nvCxnSpPr>
        <p:spPr>
          <a:xfrm>
            <a:off x="263070" y="739119"/>
            <a:ext cx="1165588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6517" y="207192"/>
            <a:ext cx="3859292" cy="365210"/>
          </a:xfrm>
          <a:prstGeom prst="rect">
            <a:avLst/>
          </a:prstGeom>
        </p:spPr>
        <p:txBody>
          <a:bodyPr lIns="0"/>
          <a:lstStyle>
            <a:lvl1pPr algn="l">
              <a:defRPr sz="18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pt-BR" smtClean="0"/>
              <a:t>VB Bratislava  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7628" y="6348300"/>
            <a:ext cx="452438" cy="365210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510ABB4C-D54D-486A-B4D7-D60926C4E5D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263528" y="6347401"/>
            <a:ext cx="11392915" cy="365210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sk-SK" smtClean="0"/>
              <a:t>14.07.2015 / Igor Borgula, Country Head Slowakia </a:t>
            </a:r>
            <a:endParaRPr lang="de-DE" dirty="0" smtClean="0"/>
          </a:p>
        </p:txBody>
      </p:sp>
      <p:sp>
        <p:nvSpPr>
          <p:cNvPr id="14" name="Rechteck 13"/>
          <p:cNvSpPr/>
          <p:nvPr userDrawn="1"/>
        </p:nvSpPr>
        <p:spPr>
          <a:xfrm>
            <a:off x="11620715" y="6354976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kern="120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/</a:t>
            </a:r>
            <a:endParaRPr lang="de-DE" sz="1400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-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273050" y="296352"/>
            <a:ext cx="5629274" cy="627589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None/>
              <a:tabLst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266400" indent="-26511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39750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808038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tabLst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076325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538163" indent="-271463">
              <a:buFont typeface="Symbol" pitchFamily="18" charset="2"/>
              <a:buChar char="-"/>
              <a:defRPr sz="2200"/>
            </a:lvl6pPr>
            <a:lvl7pPr marL="804863" indent="-271463">
              <a:buFont typeface="Symbol" pitchFamily="18" charset="2"/>
              <a:buChar char="-"/>
              <a:defRPr sz="2200"/>
            </a:lvl7pPr>
            <a:lvl8pPr marL="1077913" indent="-271463">
              <a:buFont typeface="Symbol" pitchFamily="18" charset="2"/>
              <a:buChar char="-"/>
              <a:defRPr sz="2200"/>
            </a:lvl8pPr>
            <a:lvl9pPr marL="1346200" indent="-271463">
              <a:buFont typeface="Symbol" pitchFamily="18" charset="2"/>
              <a:buChar char="-"/>
              <a:defRPr sz="2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4"/>
          </p:nvPr>
        </p:nvSpPr>
        <p:spPr>
          <a:xfrm>
            <a:off x="6300789" y="2001330"/>
            <a:ext cx="5629274" cy="39708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None/>
              <a:tabLst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266400" indent="-26511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39750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808038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tabLst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076325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538163" indent="-271463">
              <a:buFont typeface="Symbol" pitchFamily="18" charset="2"/>
              <a:buChar char="-"/>
              <a:defRPr sz="2200"/>
            </a:lvl6pPr>
            <a:lvl7pPr marL="804863" indent="-271463">
              <a:buFont typeface="Symbol" pitchFamily="18" charset="2"/>
              <a:buChar char="-"/>
              <a:defRPr sz="2200"/>
            </a:lvl7pPr>
            <a:lvl8pPr marL="1077913" indent="-271463">
              <a:buFont typeface="Symbol" pitchFamily="18" charset="2"/>
              <a:buChar char="-"/>
              <a:defRPr sz="2200"/>
            </a:lvl8pPr>
            <a:lvl9pPr marL="1346200" indent="-271463">
              <a:buFont typeface="Symbol" pitchFamily="18" charset="2"/>
              <a:buChar char="-"/>
              <a:defRPr sz="2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35" name="Gerade Verbindung 34"/>
          <p:cNvCxnSpPr/>
          <p:nvPr userDrawn="1"/>
        </p:nvCxnSpPr>
        <p:spPr>
          <a:xfrm>
            <a:off x="6288660" y="739119"/>
            <a:ext cx="563029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>
          <a:xfrm>
            <a:off x="6297286" y="6202387"/>
            <a:ext cx="562166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1265" y="861304"/>
            <a:ext cx="5626895" cy="1143265"/>
          </a:xfrm>
          <a:prstGeom prst="rect">
            <a:avLst/>
          </a:prstGeom>
        </p:spPr>
        <p:txBody>
          <a:bodyPr lIns="0"/>
          <a:lstStyle>
            <a:lvl1pPr algn="l">
              <a:defRPr sz="3400" b="1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7628" y="6348300"/>
            <a:ext cx="452438" cy="365210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510ABB4C-D54D-486A-B4D7-D60926C4E5D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6025" y="6347401"/>
            <a:ext cx="5360415" cy="365210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sk-SK" smtClean="0"/>
              <a:t>14.07.2015 / Igor Borgula, Country Head Slowakia </a:t>
            </a:r>
            <a:endParaRPr lang="de-DE" dirty="0" smtClean="0"/>
          </a:p>
        </p:txBody>
      </p:sp>
      <p:sp>
        <p:nvSpPr>
          <p:cNvPr id="16" name="Rechteck 15"/>
          <p:cNvSpPr/>
          <p:nvPr userDrawn="1"/>
        </p:nvSpPr>
        <p:spPr>
          <a:xfrm>
            <a:off x="11620715" y="6354976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kern="120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/</a:t>
            </a:r>
            <a:endParaRPr lang="de-DE" sz="1400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- Tite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/>
          <p:cNvSpPr>
            <a:spLocks noGrp="1"/>
          </p:cNvSpPr>
          <p:nvPr>
            <p:ph idx="17"/>
          </p:nvPr>
        </p:nvSpPr>
        <p:spPr>
          <a:xfrm>
            <a:off x="6291263" y="1010727"/>
            <a:ext cx="5629274" cy="494239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None/>
              <a:tabLst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266400" indent="-26511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39750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808038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tabLst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076325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538163" indent="-271463">
              <a:buFont typeface="Symbol" pitchFamily="18" charset="2"/>
              <a:buChar char="-"/>
              <a:defRPr sz="2200"/>
            </a:lvl6pPr>
            <a:lvl7pPr marL="804863" indent="-271463">
              <a:buFont typeface="Symbol" pitchFamily="18" charset="2"/>
              <a:buChar char="-"/>
              <a:defRPr sz="2200"/>
            </a:lvl7pPr>
            <a:lvl8pPr marL="1077913" indent="-271463">
              <a:buFont typeface="Symbol" pitchFamily="18" charset="2"/>
              <a:buChar char="-"/>
              <a:defRPr sz="2200"/>
            </a:lvl8pPr>
            <a:lvl9pPr marL="1346200" indent="-271463">
              <a:buFont typeface="Symbol" pitchFamily="18" charset="2"/>
              <a:buChar char="-"/>
              <a:defRPr sz="2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6"/>
          </p:nvPr>
        </p:nvSpPr>
        <p:spPr>
          <a:xfrm>
            <a:off x="273051" y="2011441"/>
            <a:ext cx="5629274" cy="396073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None/>
              <a:tabLst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266400" indent="-26511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39750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808038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tabLst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076325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538163" indent="-271463">
              <a:buFont typeface="Symbol" pitchFamily="18" charset="2"/>
              <a:buChar char="-"/>
              <a:defRPr sz="2200"/>
            </a:lvl6pPr>
            <a:lvl7pPr marL="804863" indent="-271463">
              <a:buFont typeface="Symbol" pitchFamily="18" charset="2"/>
              <a:buChar char="-"/>
              <a:defRPr sz="2200"/>
            </a:lvl7pPr>
            <a:lvl8pPr marL="1077913" indent="-271463">
              <a:buFont typeface="Symbol" pitchFamily="18" charset="2"/>
              <a:buChar char="-"/>
              <a:defRPr sz="2200"/>
            </a:lvl8pPr>
            <a:lvl9pPr marL="1346200" indent="-271463">
              <a:buFont typeface="Symbol" pitchFamily="18" charset="2"/>
              <a:buChar char="-"/>
              <a:defRPr sz="2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525" y="861304"/>
            <a:ext cx="5694946" cy="1143265"/>
          </a:xfrm>
          <a:prstGeom prst="rect">
            <a:avLst/>
          </a:prstGeom>
        </p:spPr>
        <p:txBody>
          <a:bodyPr lIns="0"/>
          <a:lstStyle>
            <a:lvl1pPr algn="l">
              <a:defRPr sz="3400" b="1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25" name="Gerade Verbindung 24"/>
          <p:cNvCxnSpPr/>
          <p:nvPr userDrawn="1"/>
        </p:nvCxnSpPr>
        <p:spPr>
          <a:xfrm>
            <a:off x="261176" y="6202387"/>
            <a:ext cx="1165777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>
          <a:xfrm>
            <a:off x="263070" y="739119"/>
            <a:ext cx="1165588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6517" y="207192"/>
            <a:ext cx="3859292" cy="365210"/>
          </a:xfrm>
          <a:prstGeom prst="rect">
            <a:avLst/>
          </a:prstGeom>
        </p:spPr>
        <p:txBody>
          <a:bodyPr lIns="0"/>
          <a:lstStyle>
            <a:lvl1pPr algn="l">
              <a:defRPr sz="18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pt-BR" smtClean="0"/>
              <a:t>VB Bratislava  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7628" y="6348300"/>
            <a:ext cx="452438" cy="365210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510ABB4C-D54D-486A-B4D7-D60926C4E5D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>
          <a:xfrm>
            <a:off x="263528" y="6347401"/>
            <a:ext cx="11392915" cy="365210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sk-SK" smtClean="0"/>
              <a:t>14.07.2015 / Igor Borgula, Country Head Slowakia </a:t>
            </a:r>
            <a:endParaRPr lang="de-DE" dirty="0" smtClean="0"/>
          </a:p>
        </p:txBody>
      </p:sp>
      <p:sp>
        <p:nvSpPr>
          <p:cNvPr id="17" name="Rechteck 16"/>
          <p:cNvSpPr/>
          <p:nvPr userDrawn="1"/>
        </p:nvSpPr>
        <p:spPr>
          <a:xfrm>
            <a:off x="11620715" y="6354976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kern="120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/</a:t>
            </a:r>
            <a:endParaRPr lang="de-DE" sz="1400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- Titel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6"/>
          </p:nvPr>
        </p:nvSpPr>
        <p:spPr>
          <a:xfrm>
            <a:off x="261938" y="1001205"/>
            <a:ext cx="5586412" cy="497097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None/>
              <a:tabLst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266400" indent="-26511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39750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808038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tabLst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076325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538163" indent="-271463">
              <a:buFont typeface="Symbol" pitchFamily="18" charset="2"/>
              <a:buChar char="-"/>
              <a:defRPr sz="2200"/>
            </a:lvl6pPr>
            <a:lvl7pPr marL="804863" indent="-271463">
              <a:buFont typeface="Symbol" pitchFamily="18" charset="2"/>
              <a:buChar char="-"/>
              <a:defRPr sz="2200"/>
            </a:lvl7pPr>
            <a:lvl8pPr marL="1077913" indent="-271463">
              <a:buFont typeface="Symbol" pitchFamily="18" charset="2"/>
              <a:buChar char="-"/>
              <a:defRPr sz="2200"/>
            </a:lvl8pPr>
            <a:lvl9pPr marL="1346200" indent="-271463">
              <a:buFont typeface="Symbol" pitchFamily="18" charset="2"/>
              <a:buChar char="-"/>
              <a:defRPr sz="2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1265" y="861304"/>
            <a:ext cx="5626895" cy="1143265"/>
          </a:xfrm>
          <a:prstGeom prst="rect">
            <a:avLst/>
          </a:prstGeom>
        </p:spPr>
        <p:txBody>
          <a:bodyPr lIns="0"/>
          <a:lstStyle>
            <a:lvl1pPr algn="l">
              <a:defRPr sz="3400" b="1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25" name="Gerade Verbindung 24"/>
          <p:cNvCxnSpPr/>
          <p:nvPr userDrawn="1"/>
        </p:nvCxnSpPr>
        <p:spPr>
          <a:xfrm>
            <a:off x="261176" y="6202387"/>
            <a:ext cx="1165777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>
          <a:xfrm>
            <a:off x="263070" y="739119"/>
            <a:ext cx="1165588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6517" y="207192"/>
            <a:ext cx="3859292" cy="365210"/>
          </a:xfrm>
          <a:prstGeom prst="rect">
            <a:avLst/>
          </a:prstGeom>
        </p:spPr>
        <p:txBody>
          <a:bodyPr lIns="0"/>
          <a:lstStyle>
            <a:lvl1pPr algn="l">
              <a:defRPr sz="18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pt-BR" smtClean="0"/>
              <a:t>VB Bratislava  </a:t>
            </a:r>
            <a:endParaRPr lang="de-DE" dirty="0"/>
          </a:p>
        </p:txBody>
      </p:sp>
      <p:sp>
        <p:nvSpPr>
          <p:cNvPr id="32" name="Inhaltsplatzhalter 2"/>
          <p:cNvSpPr>
            <a:spLocks noGrp="1"/>
          </p:cNvSpPr>
          <p:nvPr>
            <p:ph idx="13"/>
          </p:nvPr>
        </p:nvSpPr>
        <p:spPr>
          <a:xfrm>
            <a:off x="6291263" y="2001330"/>
            <a:ext cx="5629274" cy="39708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None/>
              <a:tabLst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266400" indent="-26511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39750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808038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tabLst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076325" indent="-271463">
              <a:lnSpc>
                <a:spcPts val="2800"/>
              </a:lnSpc>
              <a:spcBef>
                <a:spcPts val="0"/>
              </a:spcBef>
              <a:buFont typeface="HelveticaNeueLT W1G 47 LtCn" pitchFamily="34" charset="0"/>
              <a:buChar char="-"/>
              <a:defRPr lang="de-DE" sz="22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538163" indent="-271463">
              <a:buFont typeface="Symbol" pitchFamily="18" charset="2"/>
              <a:buChar char="-"/>
              <a:defRPr sz="2200"/>
            </a:lvl6pPr>
            <a:lvl7pPr marL="804863" indent="-271463">
              <a:buFont typeface="Symbol" pitchFamily="18" charset="2"/>
              <a:buChar char="-"/>
              <a:defRPr sz="2200"/>
            </a:lvl7pPr>
            <a:lvl8pPr marL="1077913" indent="-271463">
              <a:buFont typeface="Symbol" pitchFamily="18" charset="2"/>
              <a:buChar char="-"/>
              <a:defRPr sz="2200"/>
            </a:lvl8pPr>
            <a:lvl9pPr marL="1346200" indent="-271463">
              <a:buFont typeface="Symbol" pitchFamily="18" charset="2"/>
              <a:buChar char="-"/>
              <a:defRPr sz="2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7628" y="6348300"/>
            <a:ext cx="452438" cy="365210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510ABB4C-D54D-486A-B4D7-D60926C4E5D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263528" y="6347401"/>
            <a:ext cx="11392915" cy="365210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sk-SK" smtClean="0"/>
              <a:t>14.07.2015 / Igor Borgula, Country Head Slowakia </a:t>
            </a:r>
            <a:endParaRPr lang="de-DE" dirty="0" smtClean="0"/>
          </a:p>
        </p:txBody>
      </p:sp>
      <p:sp>
        <p:nvSpPr>
          <p:cNvPr id="14" name="Rechteck 13"/>
          <p:cNvSpPr/>
          <p:nvPr userDrawn="1"/>
        </p:nvSpPr>
        <p:spPr>
          <a:xfrm>
            <a:off x="11620715" y="6354976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kern="120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/</a:t>
            </a:r>
            <a:endParaRPr lang="de-DE" sz="1400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/>
          </p:cNvSpPr>
          <p:nvPr>
            <p:ph type="pic" sz="quarter" idx="11"/>
          </p:nvPr>
        </p:nvSpPr>
        <p:spPr>
          <a:xfrm>
            <a:off x="258315" y="292879"/>
            <a:ext cx="11637513" cy="627182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267418" y="1216311"/>
            <a:ext cx="3528000" cy="13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58763" y="1216025"/>
            <a:ext cx="3529012" cy="1354138"/>
          </a:xfrm>
          <a:prstGeom prst="rect">
            <a:avLst/>
          </a:prstGeom>
          <a:solidFill>
            <a:schemeClr val="bg1"/>
          </a:solidFill>
        </p:spPr>
        <p:txBody>
          <a:bodyPr lIns="0" tIns="144000" bIns="144000"/>
          <a:lstStyle>
            <a:lvl1pPr marL="0" indent="0" algn="l" defTabSz="1088319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lang="de-DE" sz="2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de-DE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2191"/>
            <a:ext cx="7312025" cy="5667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2025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8928"/>
            <a:ext cx="7312025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56" r:id="rId8"/>
    <p:sldLayoutId id="2147483663" r:id="rId9"/>
  </p:sldLayoutIdLst>
  <p:hf hdr="0"/>
  <p:txStyles>
    <p:titleStyle>
      <a:lvl1pPr algn="ctr" defTabSz="108831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20" indent="-408120" algn="l" defTabSz="108831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59" indent="-340100" algn="l" defTabSz="108831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99" indent="-272080" algn="l" defTabSz="108831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558" indent="-272080" algn="l" defTabSz="108831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717" indent="-272080" algn="l" defTabSz="108831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877" indent="-272080" algn="l" defTabSz="10883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036" indent="-272080" algn="l" defTabSz="10883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196" indent="-272080" algn="l" defTabSz="10883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355" indent="-272080" algn="l" defTabSz="10883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1276373" y="6143464"/>
            <a:ext cx="690293" cy="24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000" dirty="0">
                <a:solidFill>
                  <a:srgbClr val="6F6F6F"/>
                </a:solidFill>
                <a:latin typeface="Arial Narrow" pitchFamily="34" charset="0"/>
                <a:cs typeface="Arial" charset="0"/>
              </a:rPr>
              <a:t>© REHAU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8397772" y="1040054"/>
            <a:ext cx="3445117" cy="0"/>
          </a:xfrm>
          <a:prstGeom prst="line">
            <a:avLst/>
          </a:prstGeom>
          <a:noFill/>
          <a:ln w="12700">
            <a:solidFill>
              <a:srgbClr val="CF346C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800" baseline="-25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8397769" y="6095824"/>
            <a:ext cx="3437182" cy="0"/>
          </a:xfrm>
          <a:prstGeom prst="line">
            <a:avLst/>
          </a:prstGeom>
          <a:noFill/>
          <a:ln w="12700">
            <a:solidFill>
              <a:srgbClr val="70965E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800" baseline="-25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 userDrawn="1"/>
        </p:nvSpPr>
        <p:spPr>
          <a:xfrm>
            <a:off x="3" y="0"/>
            <a:ext cx="8108957" cy="6859588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de-DE" sz="20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de-DE" sz="2000" kern="0" dirty="0">
                <a:solidFill>
                  <a:srgbClr val="000000"/>
                </a:solidFill>
                <a:cs typeface="Arial" charset="0"/>
              </a:rPr>
              <a:t>Hier darf nur Bildmaterial eingefügt werden!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1277956" y="6143465"/>
            <a:ext cx="690292" cy="24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000" dirty="0">
                <a:solidFill>
                  <a:srgbClr val="484848"/>
                </a:solidFill>
                <a:latin typeface="Arial Narrow" pitchFamily="34" charset="0"/>
                <a:cs typeface="Arial" charset="0"/>
              </a:rPr>
              <a:t>© REHAU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1285893" y="6143463"/>
            <a:ext cx="690293" cy="24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000" dirty="0">
                <a:solidFill>
                  <a:srgbClr val="6F6F6F"/>
                </a:solidFill>
                <a:latin typeface="Arial Narrow" pitchFamily="34" charset="0"/>
                <a:cs typeface="Arial" pitchFamily="34" charset="0"/>
              </a:rPr>
              <a:t>© REHAU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326897" y="1040054"/>
            <a:ext cx="11515988" cy="0"/>
          </a:xfrm>
          <a:prstGeom prst="line">
            <a:avLst/>
          </a:prstGeom>
          <a:noFill/>
          <a:ln w="12700">
            <a:solidFill>
              <a:srgbClr val="CF346C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8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325311" y="6092651"/>
            <a:ext cx="11509640" cy="3176"/>
          </a:xfrm>
          <a:prstGeom prst="line">
            <a:avLst/>
          </a:prstGeom>
          <a:noFill/>
          <a:ln w="12700">
            <a:solidFill>
              <a:srgbClr val="70965E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800" baseline="-25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1285891" y="6143461"/>
            <a:ext cx="690293" cy="24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000" baseline="0" dirty="0">
                <a:solidFill>
                  <a:srgbClr val="6F6F6F"/>
                </a:solidFill>
                <a:latin typeface="Arial Narrow" pitchFamily="34" charset="0"/>
                <a:cs typeface="+mn-cs"/>
              </a:rPr>
              <a:t>© REHAU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326897" y="1040054"/>
            <a:ext cx="11515988" cy="0"/>
          </a:xfrm>
          <a:prstGeom prst="line">
            <a:avLst/>
          </a:prstGeom>
          <a:noFill/>
          <a:ln w="12700">
            <a:solidFill>
              <a:srgbClr val="CF346C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sz="2099">
              <a:latin typeface="Arial" pitchFamily="34" charset="0"/>
              <a:cs typeface="+mn-cs"/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325311" y="6092649"/>
            <a:ext cx="11509640" cy="3176"/>
          </a:xfrm>
          <a:prstGeom prst="line">
            <a:avLst/>
          </a:prstGeom>
          <a:noFill/>
          <a:ln w="12700">
            <a:solidFill>
              <a:srgbClr val="70965E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sz="2099"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3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5pPr>
      <a:lvl6pPr marL="457017"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6pPr>
      <a:lvl7pPr marL="914034"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7pPr>
      <a:lvl8pPr marL="1371051"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8pPr>
      <a:lvl9pPr marL="1828068"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9pPr>
    </p:titleStyle>
    <p:bodyStyle>
      <a:lvl1pPr marL="342763" indent="-342763" algn="l" rtl="0" eaLnBrk="0" fontAlgn="base" hangingPunct="0">
        <a:spcBef>
          <a:spcPct val="20000"/>
        </a:spcBef>
        <a:spcAft>
          <a:spcPct val="0"/>
        </a:spcAft>
        <a:buChar char="•"/>
        <a:defRPr sz="3199">
          <a:solidFill>
            <a:schemeClr val="tx1"/>
          </a:solidFill>
          <a:latin typeface="+mn-lt"/>
          <a:ea typeface="+mn-ea"/>
          <a:cs typeface="+mn-cs"/>
        </a:defRPr>
      </a:lvl1pPr>
      <a:lvl2pPr marL="742653" indent="-285636" algn="l" rtl="0" eaLnBrk="0" fontAlgn="base" hangingPunct="0">
        <a:spcBef>
          <a:spcPct val="20000"/>
        </a:spcBef>
        <a:spcAft>
          <a:spcPct val="0"/>
        </a:spcAft>
        <a:buChar char="–"/>
        <a:defRPr sz="2799">
          <a:solidFill>
            <a:schemeClr val="tx1"/>
          </a:solidFill>
          <a:latin typeface="+mn-lt"/>
        </a:defRPr>
      </a:lvl2pPr>
      <a:lvl3pPr marL="1142543" indent="-228509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</a:defRPr>
      </a:lvl3pPr>
      <a:lvl4pPr marL="1599560" indent="-228509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</a:defRPr>
      </a:lvl4pPr>
      <a:lvl5pPr marL="2056577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5pPr>
      <a:lvl6pPr marL="2513594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0611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7628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4646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1285891" y="6143461"/>
            <a:ext cx="690293" cy="24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000" baseline="0" dirty="0">
                <a:solidFill>
                  <a:srgbClr val="6F6F6F"/>
                </a:solidFill>
                <a:latin typeface="Arial Narrow" pitchFamily="34" charset="0"/>
                <a:cs typeface="Arial" pitchFamily="34" charset="0"/>
              </a:rPr>
              <a:t>© REHAU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326897" y="1040054"/>
            <a:ext cx="11515988" cy="0"/>
          </a:xfrm>
          <a:prstGeom prst="line">
            <a:avLst/>
          </a:prstGeom>
          <a:noFill/>
          <a:ln w="12700">
            <a:solidFill>
              <a:srgbClr val="CF346C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sz="209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325311" y="6092649"/>
            <a:ext cx="11509640" cy="3176"/>
          </a:xfrm>
          <a:prstGeom prst="line">
            <a:avLst/>
          </a:prstGeom>
          <a:noFill/>
          <a:ln w="12700">
            <a:solidFill>
              <a:srgbClr val="70965E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sz="2099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9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5pPr>
      <a:lvl6pPr marL="457017"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6pPr>
      <a:lvl7pPr marL="914034"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7pPr>
      <a:lvl8pPr marL="1371051"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8pPr>
      <a:lvl9pPr marL="1828068" algn="l" rtl="0" eaLnBrk="0" fontAlgn="base" hangingPunct="0">
        <a:spcBef>
          <a:spcPct val="0"/>
        </a:spcBef>
        <a:spcAft>
          <a:spcPct val="0"/>
        </a:spcAft>
        <a:defRPr sz="2299" b="1">
          <a:solidFill>
            <a:schemeClr val="tx2"/>
          </a:solidFill>
          <a:latin typeface="Arial" pitchFamily="34" charset="0"/>
        </a:defRPr>
      </a:lvl9pPr>
    </p:titleStyle>
    <p:bodyStyle>
      <a:lvl1pPr marL="342763" indent="-342763" algn="l" rtl="0" eaLnBrk="0" fontAlgn="base" hangingPunct="0">
        <a:spcBef>
          <a:spcPct val="20000"/>
        </a:spcBef>
        <a:spcAft>
          <a:spcPct val="0"/>
        </a:spcAft>
        <a:buChar char="•"/>
        <a:defRPr sz="3199">
          <a:solidFill>
            <a:schemeClr val="tx1"/>
          </a:solidFill>
          <a:latin typeface="+mn-lt"/>
          <a:ea typeface="+mn-ea"/>
          <a:cs typeface="+mn-cs"/>
        </a:defRPr>
      </a:lvl1pPr>
      <a:lvl2pPr marL="742653" indent="-285636" algn="l" rtl="0" eaLnBrk="0" fontAlgn="base" hangingPunct="0">
        <a:spcBef>
          <a:spcPct val="20000"/>
        </a:spcBef>
        <a:spcAft>
          <a:spcPct val="0"/>
        </a:spcAft>
        <a:buChar char="–"/>
        <a:defRPr sz="2799">
          <a:solidFill>
            <a:schemeClr val="tx1"/>
          </a:solidFill>
          <a:latin typeface="+mn-lt"/>
        </a:defRPr>
      </a:lvl2pPr>
      <a:lvl3pPr marL="1142543" indent="-228509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</a:defRPr>
      </a:lvl3pPr>
      <a:lvl4pPr marL="1599560" indent="-228509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</a:defRPr>
      </a:lvl4pPr>
      <a:lvl5pPr marL="2056577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5pPr>
      <a:lvl6pPr marL="2513594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0611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7628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4646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zmat@szu.cz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6.wmf"/><Relationship Id="rId5" Type="http://schemas.openxmlformats.org/officeDocument/2006/relationships/image" Target="../media/image45.png"/><Relationship Id="rId4" Type="http://schemas.openxmlformats.org/officeDocument/2006/relationships/image" Target="../media/image44.wmf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9.emf"/><Relationship Id="rId4" Type="http://schemas.openxmlformats.org/officeDocument/2006/relationships/image" Target="../media/image90.jpeg"/><Relationship Id="rId9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zmat@szu.cz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8161324" y="4996026"/>
            <a:ext cx="3691083" cy="9537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23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Ing. arch. Marian Macko</a:t>
            </a:r>
          </a:p>
          <a:p>
            <a:pPr algn="r"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23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Doc. Ing. Peter </a:t>
            </a:r>
            <a:r>
              <a:rPr lang="sk-SK" sz="2399" b="1" baseline="-25000" dirty="0" err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Suchánek</a:t>
            </a:r>
            <a:r>
              <a:rPr lang="sk-SK" sz="23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, PhD</a:t>
            </a:r>
            <a:r>
              <a:rPr lang="sk-SK" sz="1999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algn="r" defTabSz="914034" fontAlgn="base">
              <a:spcBef>
                <a:spcPct val="0"/>
              </a:spcBef>
              <a:spcAft>
                <a:spcPct val="0"/>
              </a:spcAft>
            </a:pPr>
            <a:endParaRPr lang="sk-SK" sz="1799" b="1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defTabSz="914034" fontAlgn="base">
              <a:spcBef>
                <a:spcPct val="0"/>
              </a:spcBef>
              <a:spcAft>
                <a:spcPct val="0"/>
              </a:spcAft>
            </a:pPr>
            <a:endParaRPr lang="sk-SK" sz="1799" baseline="-25000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10924" y="3069885"/>
            <a:ext cx="10640030" cy="1199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5998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GENEO a SYNEGO – </a:t>
            </a:r>
            <a:r>
              <a:rPr lang="sk-SK" sz="4798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OSVEDČENĚ PROFILOVÉ SYSTÉMY PRE </a:t>
            </a:r>
            <a:r>
              <a:rPr lang="sk-SK" sz="4798" b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SÚČASNÚ BYTOVÚ VÝSTAVBU</a:t>
            </a:r>
            <a:endParaRPr lang="en-US" sz="4798" b="1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628802" y="1198376"/>
            <a:ext cx="4929683" cy="1118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034" fontAlgn="base">
              <a:spcBef>
                <a:spcPct val="0"/>
              </a:spcBef>
              <a:spcAft>
                <a:spcPct val="0"/>
              </a:spcAft>
            </a:pPr>
            <a:endParaRPr lang="sk-SK" sz="2799" baseline="-25000" dirty="0">
              <a:solidFill>
                <a:srgbClr val="969696"/>
              </a:solidFill>
              <a:latin typeface="Arial" charset="0"/>
              <a:cs typeface="Arial" charset="0"/>
            </a:endParaRPr>
          </a:p>
          <a:p>
            <a:pPr algn="ctr"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7200" b="1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YTONG DIALOG</a:t>
            </a:r>
            <a:endParaRPr lang="en-US" sz="7200" b="1" i="1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5671" y="5023083"/>
            <a:ext cx="2390953" cy="1200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2399" b="1" baseline="-25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Žilina 3.10.2017</a:t>
            </a:r>
          </a:p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2399" b="1" baseline="-25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Bratislava 14.11.2017</a:t>
            </a:r>
            <a:endParaRPr lang="sk-SK" sz="2399" b="1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2399" b="1" baseline="-25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Košice 23.11.2017</a:t>
            </a:r>
            <a:endParaRPr lang="sk-SK" sz="1999" b="1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endParaRPr lang="sk-SK" sz="1799" b="1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endParaRPr lang="sk-SK" sz="1799" baseline="-25000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63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BB4C-D54D-486A-B4D7-D60926C4E5D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2" name="Obdélník 11"/>
          <p:cNvSpPr/>
          <p:nvPr/>
        </p:nvSpPr>
        <p:spPr>
          <a:xfrm>
            <a:off x="-363852" y="-114298"/>
            <a:ext cx="638175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Vnútorné prostredie stavieb</a:t>
            </a:r>
            <a:endParaRPr lang="de-DE" sz="2800" dirty="0"/>
          </a:p>
        </p:txBody>
      </p:sp>
      <p:sp>
        <p:nvSpPr>
          <p:cNvPr id="19" name="TextBox 6"/>
          <p:cNvSpPr txBox="1"/>
          <p:nvPr/>
        </p:nvSpPr>
        <p:spPr>
          <a:xfrm>
            <a:off x="-508894" y="5924500"/>
            <a:ext cx="7086481" cy="294561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indent="668338"/>
            <a:r>
              <a:rPr lang="cs-CZ" sz="1200" b="1" dirty="0" smtClean="0">
                <a:solidFill>
                  <a:srgbClr val="595959"/>
                </a:solidFill>
                <a:cs typeface="Times New Roman" pitchFamily="18" charset="0"/>
              </a:rPr>
              <a:t>Zdroj: </a:t>
            </a:r>
            <a:r>
              <a:rPr lang="cs-CZ" sz="1200" b="1" dirty="0" err="1" smtClean="0">
                <a:solidFill>
                  <a:srgbClr val="595959"/>
                </a:solidFill>
                <a:cs typeface="Times New Roman" pitchFamily="18" charset="0"/>
              </a:rPr>
              <a:t>Ing.Zuzana</a:t>
            </a:r>
            <a:r>
              <a:rPr lang="cs-CZ" sz="1200" b="1" dirty="0" smtClean="0">
                <a:solidFill>
                  <a:srgbClr val="595959"/>
                </a:solidFill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rgbClr val="595959"/>
                </a:solidFill>
                <a:cs typeface="Times New Roman" pitchFamily="18" charset="0"/>
              </a:rPr>
              <a:t>Mathauserová</a:t>
            </a:r>
            <a:r>
              <a:rPr lang="cs-CZ" sz="1200" b="1" dirty="0" smtClean="0">
                <a:solidFill>
                  <a:srgbClr val="595959"/>
                </a:solidFill>
                <a:cs typeface="Times New Roman" pitchFamily="18" charset="0"/>
              </a:rPr>
              <a:t>, </a:t>
            </a:r>
            <a:r>
              <a:rPr lang="cs-CZ" sz="1200" b="1" dirty="0" smtClean="0">
                <a:solidFill>
                  <a:srgbClr val="595959"/>
                </a:solidFill>
                <a:cs typeface="Times New Roman" pitchFamily="18" charset="0"/>
                <a:hlinkClick r:id="rId2"/>
              </a:rPr>
              <a:t>zmat@</a:t>
            </a:r>
            <a:r>
              <a:rPr lang="cs-CZ" sz="1200" b="1" dirty="0" err="1" smtClean="0">
                <a:solidFill>
                  <a:srgbClr val="595959"/>
                </a:solidFill>
                <a:cs typeface="Times New Roman" pitchFamily="18" charset="0"/>
                <a:hlinkClick r:id="rId2"/>
              </a:rPr>
              <a:t>szu.cz</a:t>
            </a:r>
            <a:r>
              <a:rPr lang="cs-CZ" sz="1200" b="1" dirty="0" smtClean="0">
                <a:solidFill>
                  <a:srgbClr val="595959"/>
                </a:solidFill>
                <a:cs typeface="Times New Roman" pitchFamily="18" charset="0"/>
              </a:rPr>
              <a:t>, Státní zdravotní ústav Laboratoř pro fyzikální faktory</a:t>
            </a:r>
            <a:endParaRPr lang="cs-CZ" sz="1200" b="1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07074" y="1446921"/>
            <a:ext cx="6256841" cy="21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200" b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Vnitřní</a:t>
            </a:r>
            <a:r>
              <a:rPr lang="cs-CZ" sz="32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prostředí</a:t>
            </a:r>
            <a:r>
              <a:rPr lang="cs-CZ" sz="32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staveb</a:t>
            </a:r>
          </a:p>
          <a:p>
            <a:endParaRPr lang="cs-CZ" sz="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2875"/>
              </a:lnSpc>
            </a:pPr>
            <a:r>
              <a:rPr lang="cs-CZ" sz="2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</a:t>
            </a:r>
            <a:r>
              <a:rPr lang="cs-CZ" sz="2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definováno</a:t>
            </a:r>
            <a:r>
              <a:rPr lang="cs-CZ" sz="2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hodnotami</a:t>
            </a:r>
            <a:r>
              <a:rPr lang="cs-CZ" sz="2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fyzikálních,</a:t>
            </a:r>
          </a:p>
          <a:p>
            <a:pPr>
              <a:lnSpc>
                <a:spcPts val="2875"/>
              </a:lnSpc>
            </a:pPr>
            <a:r>
              <a:rPr lang="cs-CZ" sz="2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chemických</a:t>
            </a:r>
            <a:r>
              <a:rPr lang="cs-CZ" sz="2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cs-CZ" sz="2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biologických</a:t>
            </a:r>
            <a:r>
              <a:rPr lang="cs-CZ" sz="2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ukazatelů.</a:t>
            </a:r>
            <a:r>
              <a:rPr lang="cs-CZ" sz="2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lnSpc>
                <a:spcPts val="2875"/>
              </a:lnSpc>
            </a:pPr>
            <a:r>
              <a:rPr lang="cs-CZ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</a:t>
            </a:r>
            <a:r>
              <a:rPr lang="cs-CZ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ovlivněno</a:t>
            </a:r>
            <a:r>
              <a:rPr lang="cs-CZ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větráním.</a:t>
            </a:r>
            <a:endParaRPr lang="cs-CZ" sz="2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2875"/>
              </a:lnSpc>
            </a:pPr>
            <a:endParaRPr lang="cs-CZ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226124" y="3280353"/>
            <a:ext cx="6110968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ts val="2875"/>
              </a:lnSpc>
            </a:pP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HYGIENICKÉ</a:t>
            </a:r>
            <a:r>
              <a:rPr lang="cs-CZ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POŽADAVKY</a:t>
            </a:r>
            <a:r>
              <a:rPr lang="cs-CZ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JSOU</a:t>
            </a:r>
            <a:r>
              <a:rPr lang="cs-CZ" sz="2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lnSpc>
                <a:spcPts val="2875"/>
              </a:lnSpc>
            </a:pPr>
            <a:r>
              <a:rPr lang="cs-CZ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NADŘAZENÉ</a:t>
            </a:r>
            <a:r>
              <a:rPr lang="cs-CZ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HLEDISKŮM</a:t>
            </a:r>
            <a:r>
              <a:rPr lang="cs-CZ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ÚSPOR</a:t>
            </a:r>
            <a:r>
              <a:rPr lang="cs-CZ" sz="2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lnSpc>
                <a:spcPts val="2875"/>
              </a:lnSpc>
            </a:pP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ENERGIE</a:t>
            </a:r>
            <a:r>
              <a:rPr lang="cs-CZ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cs-CZ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musí</a:t>
            </a:r>
            <a:r>
              <a:rPr lang="cs-CZ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být</a:t>
            </a:r>
            <a:r>
              <a:rPr lang="cs-CZ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</a:t>
            </a:r>
            <a:r>
              <a:rPr lang="cs-CZ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vnitřním</a:t>
            </a:r>
            <a:r>
              <a:rPr lang="cs-CZ" sz="2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lnSpc>
                <a:spcPts val="2875"/>
              </a:lnSpc>
            </a:pP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prostředí</a:t>
            </a:r>
            <a:r>
              <a:rPr lang="cs-CZ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budov</a:t>
            </a:r>
            <a:r>
              <a:rPr lang="cs-CZ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dodrženy</a:t>
            </a:r>
            <a:r>
              <a:rPr lang="cs-CZ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sz="22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2875"/>
              </a:lnSpc>
            </a:pPr>
            <a:r>
              <a:rPr lang="cs-CZ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cs-CZ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při</a:t>
            </a:r>
            <a:r>
              <a:rPr lang="cs-CZ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zateplení</a:t>
            </a:r>
            <a:r>
              <a:rPr lang="cs-CZ" sz="2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obvodového</a:t>
            </a:r>
            <a:r>
              <a:rPr lang="cs-CZ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pláště</a:t>
            </a:r>
            <a:r>
              <a:rPr lang="cs-CZ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cs-CZ" sz="22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2875"/>
              </a:lnSpc>
            </a:pPr>
            <a:r>
              <a:rPr lang="cs-CZ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cs-CZ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výměně</a:t>
            </a:r>
            <a:r>
              <a:rPr lang="cs-CZ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výplní</a:t>
            </a:r>
            <a:r>
              <a:rPr lang="cs-CZ" sz="2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okenních</a:t>
            </a:r>
            <a:r>
              <a:rPr lang="cs-CZ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otvorů</a:t>
            </a:r>
            <a:r>
              <a:rPr lang="cs-CZ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!!!!!</a:t>
            </a:r>
            <a:endParaRPr lang="cs-CZ" sz="2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22066" y="4241394"/>
            <a:ext cx="184659" cy="4155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806187" y="1898844"/>
            <a:ext cx="58125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lnSpc>
                <a:spcPct val="100000"/>
              </a:lnSpc>
              <a:spcBef>
                <a:spcPct val="50000"/>
              </a:spcBef>
            </a:pP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Včera a dnes</a:t>
            </a:r>
            <a:r>
              <a:rPr lang="de-DE" sz="22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de-DE" sz="2200" b="1" dirty="0" smtClean="0">
                <a:solidFill>
                  <a:schemeClr val="accent6">
                    <a:lumMod val="25000"/>
                  </a:schemeClr>
                </a:solidFill>
              </a:rPr>
              <a:t>-</a:t>
            </a: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zmena </a:t>
            </a: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okrajových podmienok</a:t>
            </a:r>
            <a:endParaRPr lang="de-DE" sz="22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grpSp>
        <p:nvGrpSpPr>
          <p:cNvPr id="39" name="Skupina 38"/>
          <p:cNvGrpSpPr/>
          <p:nvPr/>
        </p:nvGrpSpPr>
        <p:grpSpPr>
          <a:xfrm>
            <a:off x="6097334" y="2267712"/>
            <a:ext cx="6187440" cy="3825558"/>
            <a:chOff x="6097334" y="2255520"/>
            <a:chExt cx="6187440" cy="3825558"/>
          </a:xfrm>
        </p:grpSpPr>
        <p:grpSp>
          <p:nvGrpSpPr>
            <p:cNvPr id="30" name="Group 18"/>
            <p:cNvGrpSpPr>
              <a:grpSpLocks/>
            </p:cNvGrpSpPr>
            <p:nvPr/>
          </p:nvGrpSpPr>
          <p:grpSpPr bwMode="auto">
            <a:xfrm>
              <a:off x="6243638" y="2490534"/>
              <a:ext cx="5943600" cy="1676400"/>
              <a:chOff x="1056" y="1872"/>
              <a:chExt cx="3744" cy="1056"/>
            </a:xfrm>
          </p:grpSpPr>
          <p:pic>
            <p:nvPicPr>
              <p:cNvPr id="31" name="Picture 19" descr="Gebäude gestern und heute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056" y="1875"/>
                <a:ext cx="1608" cy="1053"/>
              </a:xfrm>
              <a:prstGeom prst="rect">
                <a:avLst/>
              </a:prstGeom>
              <a:noFill/>
            </p:spPr>
          </p:pic>
          <p:pic>
            <p:nvPicPr>
              <p:cNvPr id="32" name="Picture 20" descr="Gebäude gestern und heute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192" y="1872"/>
                <a:ext cx="1608" cy="1053"/>
              </a:xfrm>
              <a:prstGeom prst="rect">
                <a:avLst/>
              </a:prstGeom>
              <a:noFill/>
            </p:spPr>
          </p:pic>
        </p:grpSp>
        <p:sp>
          <p:nvSpPr>
            <p:cNvPr id="33" name="Obdĺžnik 32"/>
            <p:cNvSpPr/>
            <p:nvPr/>
          </p:nvSpPr>
          <p:spPr>
            <a:xfrm>
              <a:off x="8656320" y="2255520"/>
              <a:ext cx="3628454" cy="2109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6097334" y="4404678"/>
              <a:ext cx="5943600" cy="1676400"/>
              <a:chOff x="1056" y="1872"/>
              <a:chExt cx="3744" cy="1056"/>
            </a:xfrm>
          </p:grpSpPr>
          <p:pic>
            <p:nvPicPr>
              <p:cNvPr id="35" name="Picture 19" descr="Gebäude gestern und heute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056" y="1875"/>
                <a:ext cx="1608" cy="1053"/>
              </a:xfrm>
              <a:prstGeom prst="rect">
                <a:avLst/>
              </a:prstGeom>
              <a:noFill/>
            </p:spPr>
          </p:pic>
          <p:pic>
            <p:nvPicPr>
              <p:cNvPr id="36" name="Picture 20" descr="Gebäude gestern und heute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192" y="1872"/>
                <a:ext cx="1608" cy="1053"/>
              </a:xfrm>
              <a:prstGeom prst="rect">
                <a:avLst/>
              </a:prstGeom>
              <a:noFill/>
            </p:spPr>
          </p:pic>
        </p:grpSp>
        <p:sp>
          <p:nvSpPr>
            <p:cNvPr id="38" name="Obdĺžnik 37"/>
            <p:cNvSpPr/>
            <p:nvPr/>
          </p:nvSpPr>
          <p:spPr>
            <a:xfrm>
              <a:off x="6205728" y="4206240"/>
              <a:ext cx="2584704" cy="1755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8899465" y="2907792"/>
            <a:ext cx="3556000" cy="336550"/>
            <a:chOff x="688" y="2928"/>
            <a:chExt cx="2240" cy="212"/>
          </a:xfrm>
        </p:grpSpPr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1096" y="2928"/>
              <a:ext cx="18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762000">
                <a:lnSpc>
                  <a:spcPct val="100000"/>
                </a:lnSpc>
                <a:spcBef>
                  <a:spcPct val="50000"/>
                </a:spcBef>
              </a:pPr>
              <a:r>
                <a:rPr lang="sk-SK" sz="1600" b="1" dirty="0">
                  <a:solidFill>
                    <a:schemeClr val="accent6">
                      <a:lumMod val="25000"/>
                    </a:schemeClr>
                  </a:solidFill>
                </a:rPr>
                <a:t>vysoká výmena vzduchu</a:t>
              </a:r>
              <a:endParaRPr lang="de-DE" sz="1800" b="1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  <p:sp>
          <p:nvSpPr>
            <p:cNvPr id="42" name="AutoShape 7"/>
            <p:cNvSpPr>
              <a:spLocks noChangeAspect="1" noChangeArrowheads="1"/>
            </p:cNvSpPr>
            <p:nvPr/>
          </p:nvSpPr>
          <p:spPr bwMode="auto">
            <a:xfrm>
              <a:off x="688" y="2976"/>
              <a:ext cx="408" cy="12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33CCFF"/>
                </a:gs>
                <a:gs pos="100000">
                  <a:srgbClr val="0033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8899465" y="3218942"/>
            <a:ext cx="3556000" cy="336550"/>
            <a:chOff x="688" y="2928"/>
            <a:chExt cx="2240" cy="212"/>
          </a:xfrm>
        </p:grpSpPr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1096" y="2928"/>
              <a:ext cx="18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762000">
                <a:lnSpc>
                  <a:spcPct val="100000"/>
                </a:lnSpc>
                <a:spcBef>
                  <a:spcPct val="50000"/>
                </a:spcBef>
              </a:pPr>
              <a:r>
                <a:rPr lang="sk-SK" sz="1600" b="1" dirty="0">
                  <a:solidFill>
                    <a:schemeClr val="accent6">
                      <a:lumMod val="25000"/>
                    </a:schemeClr>
                  </a:solidFill>
                </a:rPr>
                <a:t>nízka vlhkosť</a:t>
              </a:r>
              <a:endParaRPr lang="de-DE" sz="1800" b="1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  <p:sp>
          <p:nvSpPr>
            <p:cNvPr id="45" name="AutoShape 11"/>
            <p:cNvSpPr>
              <a:spLocks noChangeAspect="1" noChangeArrowheads="1"/>
            </p:cNvSpPr>
            <p:nvPr/>
          </p:nvSpPr>
          <p:spPr bwMode="auto">
            <a:xfrm>
              <a:off x="688" y="2976"/>
              <a:ext cx="408" cy="12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33CCFF"/>
                </a:gs>
                <a:gs pos="100000">
                  <a:srgbClr val="0033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46" name="Group 12"/>
          <p:cNvGrpSpPr>
            <a:grpSpLocks/>
          </p:cNvGrpSpPr>
          <p:nvPr/>
        </p:nvGrpSpPr>
        <p:grpSpPr bwMode="auto">
          <a:xfrm flipH="1">
            <a:off x="6154928" y="5224272"/>
            <a:ext cx="3556000" cy="336550"/>
            <a:chOff x="688" y="2928"/>
            <a:chExt cx="2240" cy="212"/>
          </a:xfrm>
        </p:grpSpPr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1096" y="2928"/>
              <a:ext cx="18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defTabSz="762000">
                <a:lnSpc>
                  <a:spcPct val="100000"/>
                </a:lnSpc>
                <a:spcBef>
                  <a:spcPct val="50000"/>
                </a:spcBef>
              </a:pPr>
              <a:r>
                <a:rPr lang="sk-SK" sz="1600" b="1" dirty="0">
                  <a:solidFill>
                    <a:schemeClr val="accent6">
                      <a:lumMod val="25000"/>
                    </a:schemeClr>
                  </a:solidFill>
                </a:rPr>
                <a:t>nízka </a:t>
              </a:r>
              <a:r>
                <a:rPr lang="de-DE" sz="1600" b="1" dirty="0">
                  <a:solidFill>
                    <a:schemeClr val="accent6">
                      <a:lumMod val="25000"/>
                    </a:schemeClr>
                  </a:solidFill>
                </a:rPr>
                <a:t> </a:t>
              </a:r>
              <a:r>
                <a:rPr lang="sk-SK" sz="1600" b="1" dirty="0">
                  <a:solidFill>
                    <a:schemeClr val="accent6">
                      <a:lumMod val="25000"/>
                    </a:schemeClr>
                  </a:solidFill>
                </a:rPr>
                <a:t>výmena vzduchu</a:t>
              </a:r>
              <a:endParaRPr lang="de-DE" sz="1800" b="1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  <p:sp>
          <p:nvSpPr>
            <p:cNvPr id="48" name="AutoShape 14"/>
            <p:cNvSpPr>
              <a:spLocks noChangeAspect="1" noChangeArrowheads="1"/>
            </p:cNvSpPr>
            <p:nvPr/>
          </p:nvSpPr>
          <p:spPr bwMode="auto">
            <a:xfrm>
              <a:off x="688" y="2976"/>
              <a:ext cx="408" cy="12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33CCFF"/>
                </a:gs>
                <a:gs pos="100000">
                  <a:srgbClr val="0033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49" name="Group 15"/>
          <p:cNvGrpSpPr>
            <a:grpSpLocks/>
          </p:cNvGrpSpPr>
          <p:nvPr/>
        </p:nvGrpSpPr>
        <p:grpSpPr bwMode="auto">
          <a:xfrm flipH="1">
            <a:off x="6154928" y="5529072"/>
            <a:ext cx="3556000" cy="336550"/>
            <a:chOff x="688" y="2928"/>
            <a:chExt cx="2240" cy="212"/>
          </a:xfrm>
        </p:grpSpPr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1096" y="2928"/>
              <a:ext cx="18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defTabSz="762000">
                <a:lnSpc>
                  <a:spcPct val="100000"/>
                </a:lnSpc>
                <a:spcBef>
                  <a:spcPct val="50000"/>
                </a:spcBef>
              </a:pPr>
              <a:r>
                <a:rPr lang="sk-SK" sz="1600" b="1" dirty="0">
                  <a:solidFill>
                    <a:schemeClr val="accent6">
                      <a:lumMod val="25000"/>
                    </a:schemeClr>
                  </a:solidFill>
                </a:rPr>
                <a:t>vysoká vlhkosť</a:t>
              </a:r>
              <a:r>
                <a:rPr lang="de-DE" sz="1600" b="1" dirty="0">
                  <a:solidFill>
                    <a:schemeClr val="accent6">
                      <a:lumMod val="25000"/>
                    </a:schemeClr>
                  </a:solidFill>
                  <a:latin typeface="Arial" charset="0"/>
                </a:rPr>
                <a:t> </a:t>
              </a:r>
              <a:endParaRPr lang="de-DE" sz="1800" b="1" dirty="0">
                <a:solidFill>
                  <a:schemeClr val="accent6">
                    <a:lumMod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51" name="AutoShape 17"/>
            <p:cNvSpPr>
              <a:spLocks noChangeAspect="1" noChangeArrowheads="1"/>
            </p:cNvSpPr>
            <p:nvPr/>
          </p:nvSpPr>
          <p:spPr bwMode="auto">
            <a:xfrm>
              <a:off x="688" y="2976"/>
              <a:ext cx="408" cy="12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33CCFF"/>
                </a:gs>
                <a:gs pos="100000">
                  <a:srgbClr val="0033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6762"/>
            <a:ext cx="10968514" cy="49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200" b="1" dirty="0" smtClean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STN 73 0540-2/Z1 TEPELNÁ OCHRANA BUDOV</a:t>
            </a:r>
            <a:endParaRPr lang="en-GB" sz="2200" b="1" dirty="0" smtClean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4" y="595451"/>
            <a:ext cx="10684463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PLATNÁ OD 1.1.2013; zmena Z1 platná od augusta 2016</a:t>
            </a:r>
            <a:endParaRPr lang="en-GB" sz="1600" b="1" dirty="0" smtClean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8038" y="1052917"/>
            <a:ext cx="11682313" cy="358046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r>
              <a:rPr lang="sk-SK" sz="28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Požiadavky na okná a steny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endParaRPr lang="sk-SK" sz="2800" b="1" u="sng" baseline="-25000" dirty="0">
              <a:solidFill>
                <a:srgbClr val="436D2E">
                  <a:lumMod val="25000"/>
                </a:srgbClr>
              </a:solidFill>
              <a:latin typeface="Arial Narrow" pitchFamily="34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r>
              <a:rPr lang="sk-SK" sz="2800" b="1" u="sng" baseline="-25000" dirty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Do 31.12.2015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r>
              <a:rPr lang="sk-SK" sz="28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Nízkoenergetická budova:                                      okno Uw,n = 1,4 W/(m</a:t>
            </a:r>
            <a:r>
              <a:rPr lang="sk-SK" sz="2000" b="1" baseline="10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sk-SK" sz="28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K)*    </a:t>
            </a:r>
            <a:r>
              <a:rPr lang="sk-SK" sz="1600" b="1" baseline="-25000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(4,38 krát horšie ako </a:t>
            </a:r>
            <a:r>
              <a:rPr lang="sk-SK" sz="1600" b="1" baseline="-25000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stena)</a:t>
            </a:r>
            <a:r>
              <a:rPr lang="sk-SK" sz="1600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r>
              <a:rPr lang="sk-SK" sz="1600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sk-SK" sz="1600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                                                                                                                                                                                     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obvodová 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stena U</a:t>
            </a:r>
            <a:r>
              <a:rPr lang="sk-SK" sz="1800" b="1" baseline="-62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n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 = 0,32 W/(m</a:t>
            </a:r>
            <a:r>
              <a:rPr lang="sk-SK" sz="1800" b="1" baseline="10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K) </a:t>
            </a:r>
            <a:endParaRPr lang="sk-SK" sz="2400" b="1" baseline="-25000" dirty="0" smtClean="0">
              <a:solidFill>
                <a:srgbClr val="436D2E">
                  <a:lumMod val="25000"/>
                </a:srgbClr>
              </a:solidFill>
              <a:latin typeface="Arial Narrow" pitchFamily="34" charset="0"/>
              <a:cs typeface="Arial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r>
              <a:rPr lang="sk-SK" sz="2800" b="1" u="sng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Od </a:t>
            </a:r>
            <a:r>
              <a:rPr lang="sk-SK" sz="2800" b="1" u="sng" baseline="-25000" dirty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1.1.2016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r>
              <a:rPr lang="sk-SK" sz="28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Ultranízkoenergetická budova:                               okno Uw,n = 1,00 W/(m</a:t>
            </a:r>
            <a:r>
              <a:rPr lang="sk-SK" sz="2000" b="1" baseline="10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sk-SK" sz="28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K) * </a:t>
            </a:r>
            <a:r>
              <a:rPr lang="sk-SK" sz="2400" b="1" baseline="-25000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(</a:t>
            </a:r>
            <a:r>
              <a:rPr lang="sk-SK" sz="1600" b="1" baseline="-25000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4,55 krát horšie ako </a:t>
            </a:r>
            <a:r>
              <a:rPr lang="sk-SK" sz="1600" b="1" baseline="-25000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stena</a:t>
            </a:r>
            <a:r>
              <a:rPr lang="sk-SK" sz="16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)</a:t>
            </a:r>
            <a:endParaRPr lang="sk-SK" sz="1800" b="1" baseline="-25000" dirty="0" smtClean="0">
              <a:solidFill>
                <a:srgbClr val="436D2E">
                  <a:lumMod val="25000"/>
                </a:srgbClr>
              </a:solidFill>
              <a:latin typeface="Arial Narrow" pitchFamily="34" charset="0"/>
              <a:cs typeface="Arial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r>
              <a:rPr lang="sk-SK" sz="1800" b="1" baseline="-25000" dirty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sk-SK" sz="1800" b="1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                                                                                                                                                                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obvodová </a:t>
            </a:r>
            <a:r>
              <a:rPr lang="sk-SK" sz="2400" b="1" baseline="-25000" dirty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stena 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U</a:t>
            </a:r>
            <a:r>
              <a:rPr lang="sk-SK" sz="1800" b="1" baseline="-62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n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sk-SK" sz="2400" b="1" baseline="-25000" dirty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= 0,22 W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/(m</a:t>
            </a:r>
            <a:r>
              <a:rPr lang="sk-SK" sz="1800" b="1" baseline="10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K)      </a:t>
            </a:r>
            <a:endParaRPr lang="sk-SK" sz="2400" b="1" baseline="-25000" dirty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r>
              <a:rPr lang="sk-SK" sz="2800" b="1" u="sng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Od </a:t>
            </a:r>
            <a:r>
              <a:rPr lang="sk-SK" sz="2800" b="1" u="sng" baseline="-25000" dirty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1.1.2021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r>
              <a:rPr lang="sk-SK" sz="2800" b="1" baseline="-25000" dirty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Budova s takmer nulovou spotrebou energie:     </a:t>
            </a:r>
            <a:r>
              <a:rPr lang="sk-SK" sz="28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okno </a:t>
            </a:r>
            <a:r>
              <a:rPr lang="sk-SK" sz="2800" b="1" baseline="-25000" dirty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Uw,n = 0,60 W</a:t>
            </a:r>
            <a:r>
              <a:rPr lang="sk-SK" sz="28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/(m</a:t>
            </a:r>
            <a:r>
              <a:rPr lang="sk-SK" sz="2000" b="1" baseline="10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sk-SK" sz="28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K) </a:t>
            </a:r>
            <a:r>
              <a:rPr lang="sk-SK" sz="28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*  </a:t>
            </a:r>
            <a:r>
              <a:rPr lang="sk-SK" sz="2400" b="1" baseline="-25000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(</a:t>
            </a:r>
            <a:r>
              <a:rPr lang="sk-SK" sz="1600" b="1" baseline="-25000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4 krát horšie ako </a:t>
            </a:r>
            <a:r>
              <a:rPr lang="sk-SK" sz="1600" b="1" baseline="-25000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stena)</a:t>
            </a:r>
            <a:endParaRPr lang="sk-SK" sz="2800" b="1" baseline="-25000" dirty="0">
              <a:solidFill>
                <a:srgbClr val="436D2E">
                  <a:lumMod val="25000"/>
                </a:srgbClr>
              </a:solidFill>
              <a:latin typeface="Arial Narrow" pitchFamily="34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r>
              <a:rPr lang="sk-SK" sz="2400" b="1" baseline="-25000" dirty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                                                                       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                                                                               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                                 obvodová </a:t>
            </a:r>
            <a:r>
              <a:rPr lang="sk-SK" sz="2400" b="1" baseline="-25000" dirty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stena 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U</a:t>
            </a:r>
            <a:r>
              <a:rPr lang="sk-SK" sz="1800" b="1" baseline="-62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n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sk-SK" sz="2400" b="1" baseline="-25000" dirty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= 0,15 W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/(m</a:t>
            </a:r>
            <a:r>
              <a:rPr lang="sk-SK" sz="1800" b="1" baseline="10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K</a:t>
            </a:r>
            <a:r>
              <a:rPr lang="sk-SK" sz="2400" b="1" baseline="-25000" dirty="0" smtClean="0">
                <a:solidFill>
                  <a:srgbClr val="436D2E">
                    <a:lumMod val="25000"/>
                  </a:srgbClr>
                </a:solidFill>
                <a:latin typeface="Arial Narrow" pitchFamily="34" charset="0"/>
                <a:cs typeface="Arial" charset="0"/>
              </a:rPr>
              <a:t>)</a:t>
            </a:r>
            <a:endParaRPr lang="de-DE" sz="2400" b="1" baseline="-25000" dirty="0">
              <a:solidFill>
                <a:srgbClr val="436D2E">
                  <a:lumMod val="25000"/>
                </a:srgbClr>
              </a:solidFill>
              <a:latin typeface="Arial Narrow" pitchFamily="34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endParaRPr lang="de-DE" sz="2200" b="1" baseline="-25000" dirty="0">
              <a:solidFill>
                <a:srgbClr val="436D2E">
                  <a:lumMod val="25000"/>
                </a:srgbClr>
              </a:solidFill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endParaRPr lang="de-DE" sz="2200" b="1" baseline="-25000" dirty="0">
              <a:solidFill>
                <a:srgbClr val="436D2E">
                  <a:lumMod val="25000"/>
                </a:srgbClr>
              </a:solidFill>
              <a:cs typeface="Arial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28514" y="4920949"/>
            <a:ext cx="11517338" cy="1159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r>
              <a:rPr lang="sk-SK" sz="2800" b="1" baseline="-25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4.3.7</a:t>
            </a:r>
            <a:r>
              <a:rPr lang="sk-SK" sz="2800" baseline="-25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Požadovaná normalizovaná hodnota vnútornej povrchovej teploty otvorov na vylúčenie kondenzácie sa stanoví s uvažovaním priemernej vonkajšej teploty najchladnejšieho mesiaca v roku (január) pre lokalitu budovy podľa STN EN ISO 13790/NA.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r>
              <a:rPr lang="sk-SK" sz="2400" baseline="-25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POZNÁMKA – S ohľadom na vylúčenie kondenzácie vodnej pary na zasklení, neodporúča sa v miestnostiach s dlhodobým pobytom ľudí používať dištančné lišty z hliníka.</a:t>
            </a:r>
            <a:endParaRPr lang="sk-SK" sz="2400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78038" y="4500812"/>
            <a:ext cx="11517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</a:pPr>
            <a:r>
              <a:rPr lang="sk-SK" sz="1400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* Požiadavky platia pre vonkajšie okná .s plochou aspoň 1,8 m</a:t>
            </a:r>
            <a:r>
              <a:rPr lang="sk-SK" sz="1400" b="1" baseline="30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sk-SK" sz="1400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, okná menšej plochy , ktoré nespĺňajú požadované hodnoty, musia byť zhotovené z rovnakých komponentov spĺňajúce požiadavky.</a:t>
            </a:r>
            <a:endParaRPr lang="sk-SK" sz="1400" b="1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1477628" y="6348300"/>
            <a:ext cx="452438" cy="365210"/>
          </a:xfrm>
          <a:prstGeom prst="rect">
            <a:avLst/>
          </a:prstGeom>
        </p:spPr>
        <p:txBody>
          <a:bodyPr/>
          <a:lstStyle/>
          <a:p>
            <a:fld id="{510ABB4C-D54D-486A-B4D7-D60926C4E5D9}" type="slidenum">
              <a:rPr lang="de-DE" smtClean="0">
                <a:latin typeface="Arial Narrow" pitchFamily="34" charset="0"/>
              </a:rPr>
              <a:pPr/>
              <a:t>12</a:t>
            </a:fld>
            <a:endParaRPr lang="de-DE" dirty="0">
              <a:latin typeface="Arial Narrow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3526" y="886708"/>
            <a:ext cx="11671301" cy="711464"/>
          </a:xfrm>
        </p:spPr>
        <p:txBody>
          <a:bodyPr/>
          <a:lstStyle/>
          <a:p>
            <a:r>
              <a:rPr lang="sk-SK" dirty="0" smtClean="0"/>
              <a:t> Základné vlastnosti zasklení</a:t>
            </a:r>
            <a:endParaRPr lang="de-DE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39727" y="1752600"/>
            <a:ext cx="9413875" cy="903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2200" b="1" kern="0" dirty="0">
                <a:solidFill>
                  <a:schemeClr val="accent6">
                    <a:lumMod val="25000"/>
                  </a:schemeClr>
                </a:solidFill>
              </a:rPr>
              <a:t/>
            </a:r>
            <a:br>
              <a:rPr lang="de-DE" sz="2200" b="1" kern="0" dirty="0">
                <a:solidFill>
                  <a:schemeClr val="accent6">
                    <a:lumMod val="25000"/>
                  </a:schemeClr>
                </a:solidFill>
              </a:rPr>
            </a:br>
            <a:endParaRPr lang="de-DE" sz="2200" b="1" kern="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06403" y="2425700"/>
            <a:ext cx="75311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200" b="1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Súčiniteľ prechodu tepla </a:t>
            </a:r>
            <a:r>
              <a:rPr lang="sk-SK" sz="2200" b="1" i="1" dirty="0" err="1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U</a:t>
            </a:r>
            <a:r>
              <a:rPr lang="sk-SK" sz="2200" b="1" baseline="-25000" dirty="0" err="1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g</a:t>
            </a: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 vo W/(m</a:t>
            </a:r>
            <a:r>
              <a:rPr lang="sk-SK" sz="2200" b="1" baseline="30000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2</a:t>
            </a: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.K)</a:t>
            </a:r>
          </a:p>
          <a:p>
            <a:endParaRPr lang="sk-SK" sz="2200" b="1" dirty="0">
              <a:solidFill>
                <a:schemeClr val="accent6">
                  <a:lumMod val="25000"/>
                </a:schemeClr>
              </a:solidFill>
              <a:latin typeface="+mj-lt"/>
              <a:cs typeface="Arial" charset="0"/>
            </a:endParaRPr>
          </a:p>
          <a:p>
            <a:r>
              <a:rPr lang="sk-SK" sz="2200" b="1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Priepustnosť energie slnečného žiarenia zasklením </a:t>
            </a:r>
          </a:p>
          <a:p>
            <a:r>
              <a:rPr lang="sk-SK" sz="2200" b="1" i="1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g - </a:t>
            </a: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hodnota </a:t>
            </a:r>
          </a:p>
          <a:p>
            <a:endParaRPr lang="sk-SK" sz="2200" b="1" i="1" dirty="0">
              <a:solidFill>
                <a:schemeClr val="accent6">
                  <a:lumMod val="25000"/>
                </a:schemeClr>
              </a:solidFill>
              <a:latin typeface="+mj-lt"/>
              <a:cs typeface="Arial" charset="0"/>
            </a:endParaRPr>
          </a:p>
          <a:p>
            <a:r>
              <a:rPr lang="sk-SK" sz="2200" b="1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Činiteľ svetelnej priepustnosti </a:t>
            </a: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</a:t>
            </a:r>
            <a:r>
              <a:rPr lang="sk-SK" sz="2200" b="1" baseline="-25000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V</a:t>
            </a: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 </a:t>
            </a:r>
            <a:endParaRPr lang="cs-CZ" sz="2200" b="1" dirty="0">
              <a:solidFill>
                <a:schemeClr val="accent6">
                  <a:lumMod val="2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870700" y="2587628"/>
            <a:ext cx="485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9600" b="1" i="1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</a:t>
            </a:r>
            <a:r>
              <a:rPr lang="sk-SK" sz="9600" b="1" baseline="-25000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v</a:t>
            </a:r>
            <a:r>
              <a:rPr lang="sk-SK" sz="9600" b="1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 / </a:t>
            </a:r>
            <a:r>
              <a:rPr lang="sk-SK" sz="9600" b="1" i="1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g</a:t>
            </a:r>
            <a:r>
              <a:rPr lang="sk-SK" sz="9600" b="1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 / </a:t>
            </a:r>
            <a:r>
              <a:rPr lang="sk-SK" sz="9600" b="1" i="1" dirty="0" err="1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U</a:t>
            </a:r>
            <a:r>
              <a:rPr lang="sk-SK" sz="9600" b="1" baseline="-25000" dirty="0" err="1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g</a:t>
            </a:r>
            <a:r>
              <a:rPr lang="en-US" sz="9600" b="1" dirty="0">
                <a:solidFill>
                  <a:schemeClr val="accent6">
                    <a:lumMod val="25000"/>
                  </a:schemeClr>
                </a:solidFill>
                <a:latin typeface="+mj-lt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3"/>
          <p:cNvSpPr>
            <a:spLocks noGrp="1"/>
          </p:cNvSpPr>
          <p:nvPr>
            <p:ph idx="14"/>
          </p:nvPr>
        </p:nvSpPr>
        <p:spPr>
          <a:xfrm>
            <a:off x="6169155" y="2356927"/>
            <a:ext cx="5857747" cy="3970848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odolnosť </a:t>
            </a: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proti zaťaženiu 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vetrom</a:t>
            </a:r>
          </a:p>
          <a:p>
            <a:pPr lvl="1">
              <a:buNone/>
            </a:pP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	( </a:t>
            </a: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trieda 1-5, prípadne </a:t>
            </a:r>
            <a:r>
              <a:rPr lang="sk-SK" b="1" dirty="0" err="1">
                <a:solidFill>
                  <a:schemeClr val="accent6">
                    <a:lumMod val="25000"/>
                  </a:schemeClr>
                </a:solidFill>
              </a:rPr>
              <a:t>Exxx</a:t>
            </a: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) </a:t>
            </a:r>
            <a:r>
              <a:rPr lang="sk-SK" b="1" dirty="0" smtClean="0">
                <a:solidFill>
                  <a:srgbClr val="739A60"/>
                </a:solidFill>
              </a:rPr>
              <a:t>400 – 2000 </a:t>
            </a:r>
            <a:r>
              <a:rPr lang="sk-SK" b="1" dirty="0" err="1" smtClean="0">
                <a:solidFill>
                  <a:srgbClr val="739A60"/>
                </a:solidFill>
              </a:rPr>
              <a:t>Pa</a:t>
            </a:r>
            <a:endParaRPr lang="sk-SK" b="1" dirty="0" smtClean="0">
              <a:solidFill>
                <a:srgbClr val="739A6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vodotesnosť  (trieda 1-9) </a:t>
            </a:r>
            <a:r>
              <a:rPr lang="sk-SK" b="1" dirty="0" smtClean="0">
                <a:solidFill>
                  <a:srgbClr val="739A60"/>
                </a:solidFill>
              </a:rPr>
              <a:t>0 – 600 </a:t>
            </a:r>
            <a:r>
              <a:rPr lang="sk-SK" b="1" dirty="0" err="1" smtClean="0">
                <a:solidFill>
                  <a:srgbClr val="739A60"/>
                </a:solidFill>
              </a:rPr>
              <a:t>Pa</a:t>
            </a:r>
            <a:endParaRPr lang="sk-SK" b="1" dirty="0" smtClean="0">
              <a:solidFill>
                <a:srgbClr val="739A6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únosnosť </a:t>
            </a: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bezpečnostných zariadení  </a:t>
            </a:r>
            <a:r>
              <a:rPr lang="sk-SK" b="1" dirty="0" smtClean="0">
                <a:solidFill>
                  <a:srgbClr val="739A60"/>
                </a:solidFill>
              </a:rPr>
              <a:t>350 N</a:t>
            </a:r>
            <a:endParaRPr lang="sk-SK" b="1" dirty="0">
              <a:solidFill>
                <a:srgbClr val="739A6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sk-SK" b="1" dirty="0" err="1" smtClean="0">
                <a:solidFill>
                  <a:schemeClr val="accent6">
                    <a:lumMod val="25000"/>
                  </a:schemeClr>
                </a:solidFill>
              </a:rPr>
              <a:t>zvukoizolačné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vlastnosti  (dB, trieda 1-5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) </a:t>
            </a:r>
            <a:r>
              <a:rPr lang="sk-SK" b="1" dirty="0" smtClean="0">
                <a:solidFill>
                  <a:srgbClr val="739A60"/>
                </a:solidFill>
              </a:rPr>
              <a:t>do 49 dB</a:t>
            </a:r>
            <a:endParaRPr lang="sk-SK" b="1" dirty="0">
              <a:solidFill>
                <a:srgbClr val="739A6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súčiniteľ </a:t>
            </a: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prestupu tepla  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(U</a:t>
            </a:r>
            <a:r>
              <a:rPr lang="sk-SK" b="1" baseline="-25000" dirty="0" smtClean="0">
                <a:solidFill>
                  <a:schemeClr val="accent6">
                    <a:lumMod val="25000"/>
                  </a:schemeClr>
                </a:solidFill>
              </a:rPr>
              <a:t>W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 , W/m</a:t>
            </a:r>
            <a:r>
              <a:rPr lang="sk-SK" b="1" baseline="30000" dirty="0" smtClean="0">
                <a:solidFill>
                  <a:schemeClr val="accent6">
                    <a:lumMod val="25000"/>
                  </a:schemeClr>
                </a:solidFill>
              </a:rPr>
              <a:t>2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K ) </a:t>
            </a:r>
            <a:r>
              <a:rPr lang="sk-SK" b="1" dirty="0" smtClean="0">
                <a:solidFill>
                  <a:srgbClr val="739A60"/>
                </a:solidFill>
              </a:rPr>
              <a:t>≤ 1,0</a:t>
            </a:r>
            <a:endParaRPr lang="sk-SK" b="1" dirty="0">
              <a:solidFill>
                <a:srgbClr val="739A6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radiačné </a:t>
            </a: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vlastnosti (solárny 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faktor g, </a:t>
            </a:r>
          </a:p>
          <a:p>
            <a:pPr lvl="1">
              <a:buNone/>
            </a:pP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	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súčiniteľ </a:t>
            </a: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prestupu 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svetla </a:t>
            </a:r>
            <a:r>
              <a:rPr lang="sk-SK" sz="2400" b="1" i="1" dirty="0">
                <a:solidFill>
                  <a:schemeClr val="accent6">
                    <a:lumMod val="25000"/>
                  </a:schemeClr>
                </a:solidFill>
                <a:cs typeface="Arial" charset="0"/>
                <a:sym typeface="Symbol" pitchFamily="18" charset="2"/>
              </a:rPr>
              <a:t></a:t>
            </a:r>
            <a:r>
              <a:rPr lang="sk-SK" sz="2400" b="1" baseline="-25000" dirty="0">
                <a:solidFill>
                  <a:schemeClr val="accent6">
                    <a:lumMod val="25000"/>
                  </a:schemeClr>
                </a:solidFill>
                <a:cs typeface="Arial" charset="0"/>
              </a:rPr>
              <a:t>v</a:t>
            </a:r>
            <a:r>
              <a:rPr lang="sk-SK" sz="2400" b="1" dirty="0">
                <a:solidFill>
                  <a:schemeClr val="accent6">
                    <a:lumMod val="25000"/>
                  </a:schemeClr>
                </a:solidFill>
                <a:cs typeface="Arial" charset="0"/>
              </a:rPr>
              <a:t> 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)</a:t>
            </a:r>
            <a:endParaRPr lang="sk-SK" b="1" dirty="0">
              <a:solidFill>
                <a:schemeClr val="accent6">
                  <a:lumMod val="2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sk-SK" b="1" dirty="0" err="1">
                <a:solidFill>
                  <a:schemeClr val="accent6">
                    <a:lumMod val="25000"/>
                  </a:schemeClr>
                </a:solidFill>
              </a:rPr>
              <a:t>p</a:t>
            </a:r>
            <a:r>
              <a:rPr lang="sk-SK" b="1" dirty="0" err="1" smtClean="0">
                <a:solidFill>
                  <a:schemeClr val="accent6">
                    <a:lumMod val="25000"/>
                  </a:schemeClr>
                </a:solidFill>
              </a:rPr>
              <a:t>rievzdušnosť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 (trieda 1-4) </a:t>
            </a:r>
            <a:r>
              <a:rPr lang="sk-SK" b="1" dirty="0" smtClean="0">
                <a:solidFill>
                  <a:srgbClr val="739A60"/>
                </a:solidFill>
              </a:rPr>
              <a:t>do 600 </a:t>
            </a:r>
            <a:r>
              <a:rPr lang="sk-SK" b="1" dirty="0" err="1" smtClean="0">
                <a:solidFill>
                  <a:srgbClr val="739A60"/>
                </a:solidFill>
              </a:rPr>
              <a:t>pa</a:t>
            </a:r>
            <a:endParaRPr lang="sk-SK" b="1" dirty="0">
              <a:solidFill>
                <a:srgbClr val="739A60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337300" y="861304"/>
            <a:ext cx="6027738" cy="1143265"/>
          </a:xfrm>
        </p:spPr>
        <p:txBody>
          <a:bodyPr/>
          <a:lstStyle/>
          <a:p>
            <a:r>
              <a:rPr lang="sk-SK" dirty="0" smtClean="0"/>
              <a:t>Pri oknách sa hodnotí a uvádza  </a:t>
            </a:r>
            <a:br>
              <a:rPr lang="sk-SK" dirty="0" smtClean="0"/>
            </a:br>
            <a:r>
              <a:rPr lang="sk-SK" dirty="0" smtClean="0"/>
              <a:t>ako informácia na CE štítku:</a:t>
            </a:r>
          </a:p>
        </p:txBody>
      </p:sp>
      <p:pic>
        <p:nvPicPr>
          <p:cNvPr id="9" name="Zástupný symbol obrázka 4" descr="CE FENESTRA plus 1Kr 08.pdf - Adobe Acrobat Reader DC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64318" y="282578"/>
            <a:ext cx="3113882" cy="6355733"/>
          </a:xfrm>
          <a:prstGeom prst="rect">
            <a:avLst/>
          </a:prstGeom>
        </p:spPr>
      </p:pic>
      <p:sp>
        <p:nvSpPr>
          <p:cNvPr id="10" name="Inhaltsplatzhalter 13"/>
          <p:cNvSpPr txBox="1">
            <a:spLocks/>
          </p:cNvSpPr>
          <p:nvPr/>
        </p:nvSpPr>
        <p:spPr>
          <a:xfrm>
            <a:off x="3328989" y="3759203"/>
            <a:ext cx="2462212" cy="254000"/>
          </a:xfrm>
          <a:prstGeom prst="rect">
            <a:avLst/>
          </a:prstGeom>
        </p:spPr>
        <p:txBody>
          <a:bodyPr lIns="0"/>
          <a:lstStyle/>
          <a:p>
            <a:pPr marL="266400" marR="0" lvl="1" indent="-265113" algn="l" defTabSz="1088319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12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t</a:t>
            </a:r>
            <a:r>
              <a:rPr kumimoji="0" lang="sk-SK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lak</a:t>
            </a:r>
            <a:r>
              <a:rPr kumimoji="0" lang="sk-SK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2000 </a:t>
            </a:r>
            <a:r>
              <a:rPr kumimoji="0" lang="sk-SK" sz="1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Pa</a:t>
            </a:r>
            <a:endParaRPr kumimoji="0" lang="sk-SK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" name="Inhaltsplatzhalter 13"/>
          <p:cNvSpPr txBox="1">
            <a:spLocks/>
          </p:cNvSpPr>
          <p:nvPr/>
        </p:nvSpPr>
        <p:spPr>
          <a:xfrm>
            <a:off x="3328989" y="4343400"/>
            <a:ext cx="2462212" cy="368300"/>
          </a:xfrm>
          <a:prstGeom prst="rect">
            <a:avLst/>
          </a:prstGeom>
        </p:spPr>
        <p:txBody>
          <a:bodyPr lIns="0"/>
          <a:lstStyle/>
          <a:p>
            <a:pPr marL="266400" marR="0" lvl="1" indent="-265113" algn="l" defTabSz="1088319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12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skúšobný t</a:t>
            </a:r>
            <a:r>
              <a:rPr kumimoji="0" lang="sk-SK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lak</a:t>
            </a:r>
            <a:r>
              <a:rPr kumimoji="0" lang="sk-SK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1 200 </a:t>
            </a:r>
            <a:r>
              <a:rPr kumimoji="0" lang="sk-SK" sz="1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Pa</a:t>
            </a:r>
            <a:endParaRPr kumimoji="0" lang="sk-SK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Inhaltsplatzhalter 13"/>
          <p:cNvSpPr txBox="1">
            <a:spLocks/>
          </p:cNvSpPr>
          <p:nvPr/>
        </p:nvSpPr>
        <p:spPr>
          <a:xfrm>
            <a:off x="3367089" y="4978400"/>
            <a:ext cx="2462212" cy="368300"/>
          </a:xfrm>
          <a:prstGeom prst="rect">
            <a:avLst/>
          </a:prstGeom>
        </p:spPr>
        <p:txBody>
          <a:bodyPr lIns="0"/>
          <a:lstStyle/>
          <a:p>
            <a:pPr marL="266400" marR="0" lvl="1" indent="-265113" algn="l" defTabSz="1088319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12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350 N</a:t>
            </a:r>
            <a:endParaRPr kumimoji="0" lang="sk-SK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" name="Inhaltsplatzhalter 13"/>
          <p:cNvSpPr txBox="1">
            <a:spLocks/>
          </p:cNvSpPr>
          <p:nvPr/>
        </p:nvSpPr>
        <p:spPr>
          <a:xfrm>
            <a:off x="3367089" y="5219703"/>
            <a:ext cx="2462212" cy="368300"/>
          </a:xfrm>
          <a:prstGeom prst="rect">
            <a:avLst/>
          </a:prstGeom>
        </p:spPr>
        <p:txBody>
          <a:bodyPr lIns="0"/>
          <a:lstStyle/>
          <a:p>
            <a:pPr marL="266400" marR="0" lvl="1" indent="-265113" algn="l" defTabSz="1088319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12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32 dB</a:t>
            </a:r>
            <a:endParaRPr kumimoji="0" lang="sk-SK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" name="Inhaltsplatzhalter 13"/>
          <p:cNvSpPr txBox="1">
            <a:spLocks/>
          </p:cNvSpPr>
          <p:nvPr/>
        </p:nvSpPr>
        <p:spPr>
          <a:xfrm>
            <a:off x="3367089" y="5537200"/>
            <a:ext cx="2462212" cy="368300"/>
          </a:xfrm>
          <a:prstGeom prst="rect">
            <a:avLst/>
          </a:prstGeom>
        </p:spPr>
        <p:txBody>
          <a:bodyPr lIns="0"/>
          <a:lstStyle/>
          <a:p>
            <a:pPr marL="266400" marR="0" lvl="1" indent="-265113" algn="l" defTabSz="1088319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12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W/m</a:t>
            </a:r>
            <a:r>
              <a:rPr lang="sk-SK" sz="1200" b="1" baseline="30000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2</a:t>
            </a:r>
            <a:r>
              <a:rPr lang="sk-SK" sz="12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K</a:t>
            </a:r>
            <a:endParaRPr kumimoji="0" lang="sk-SK" sz="1200" b="1" i="0" u="none" strike="noStrike" kern="1200" cap="none" spc="0" normalizeH="0" baseline="3000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Inhaltsplatzhalter 13"/>
          <p:cNvSpPr txBox="1">
            <a:spLocks/>
          </p:cNvSpPr>
          <p:nvPr/>
        </p:nvSpPr>
        <p:spPr>
          <a:xfrm>
            <a:off x="3367089" y="5867403"/>
            <a:ext cx="2462212" cy="368300"/>
          </a:xfrm>
          <a:prstGeom prst="rect">
            <a:avLst/>
          </a:prstGeom>
        </p:spPr>
        <p:txBody>
          <a:bodyPr lIns="0"/>
          <a:lstStyle/>
          <a:p>
            <a:pPr marL="266400" marR="0" lvl="1" indent="-265113" algn="l" defTabSz="1088319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12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Maximálny skúšobný tlak 600 </a:t>
            </a:r>
            <a:r>
              <a:rPr lang="sk-SK" sz="1200" b="1" dirty="0" err="1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Pa</a:t>
            </a:r>
            <a:endParaRPr lang="sk-SK" sz="1200" b="1" dirty="0" smtClean="0">
              <a:solidFill>
                <a:schemeClr val="accent6">
                  <a:lumMod val="25000"/>
                </a:schemeClr>
              </a:solidFill>
              <a:latin typeface="Arial Narrow" pitchFamily="34" charset="0"/>
            </a:endParaRPr>
          </a:p>
          <a:p>
            <a:pPr marL="266400" lvl="1" indent="-265113">
              <a:lnSpc>
                <a:spcPts val="2800"/>
              </a:lnSpc>
            </a:pPr>
            <a:r>
              <a:rPr lang="sk-SK" sz="12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pri 100 </a:t>
            </a:r>
            <a:r>
              <a:rPr lang="sk-SK" sz="1200" b="1" dirty="0" err="1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Pa</a:t>
            </a:r>
            <a:r>
              <a:rPr lang="sk-SK" sz="12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: 0,75  m</a:t>
            </a:r>
            <a:r>
              <a:rPr lang="sk-SK" sz="1200" b="1" baseline="30000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3</a:t>
            </a:r>
            <a:r>
              <a:rPr lang="sk-SK" sz="12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/h.m</a:t>
            </a:r>
            <a:endParaRPr lang="sk-SK" sz="1200" b="1" baseline="30000" dirty="0" smtClean="0">
              <a:solidFill>
                <a:schemeClr val="accent6">
                  <a:lumMod val="25000"/>
                </a:schemeClr>
              </a:solidFill>
              <a:latin typeface="Arial Narrow" pitchFamily="34" charset="0"/>
            </a:endParaRPr>
          </a:p>
          <a:p>
            <a:pPr marL="266400" marR="0" lvl="1" indent="-265113" algn="l" defTabSz="1088319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k-SK" sz="1200" b="1" dirty="0" smtClean="0">
              <a:solidFill>
                <a:schemeClr val="accent6">
                  <a:lumMod val="25000"/>
                </a:schemeClr>
              </a:solidFill>
              <a:latin typeface="Arial Narrow" pitchFamily="34" charset="0"/>
            </a:endParaRPr>
          </a:p>
          <a:p>
            <a:pPr marL="266400" marR="0" lvl="1" indent="-265113" algn="l" defTabSz="1088319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k-SK" sz="1200" b="1" i="0" u="none" strike="noStrike" kern="1200" cap="none" spc="0" normalizeH="0" baseline="3000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Inhaltsplatzhalter 13"/>
          <p:cNvSpPr txBox="1">
            <a:spLocks/>
          </p:cNvSpPr>
          <p:nvPr/>
        </p:nvSpPr>
        <p:spPr>
          <a:xfrm>
            <a:off x="3328989" y="4127503"/>
            <a:ext cx="2462212" cy="254000"/>
          </a:xfrm>
          <a:prstGeom prst="rect">
            <a:avLst/>
          </a:prstGeom>
        </p:spPr>
        <p:txBody>
          <a:bodyPr lIns="0"/>
          <a:lstStyle/>
          <a:p>
            <a:pPr marL="266400" marR="0" lvl="1" indent="-265113" algn="l" defTabSz="1088319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12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Odchýlka rámu </a:t>
            </a:r>
            <a:r>
              <a:rPr lang="en-US" sz="1200" b="1" u="sng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&lt; </a:t>
            </a:r>
            <a:r>
              <a:rPr lang="en-US" sz="12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1/300</a:t>
            </a:r>
            <a:endParaRPr kumimoji="0" lang="sk-SK" sz="12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7" name="Content Placeholder 16" descr="Fenster"/>
          <p:cNvPicPr>
            <a:picLocks noGrp="1" noChangeAspect="1" noChangeArrowheads="1"/>
          </p:cNvPicPr>
          <p:nvPr>
            <p:ph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35362" y="819947"/>
            <a:ext cx="1815976" cy="233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dĺžnik 17"/>
          <p:cNvSpPr/>
          <p:nvPr/>
        </p:nvSpPr>
        <p:spPr>
          <a:xfrm>
            <a:off x="3562350" y="857250"/>
            <a:ext cx="1695450" cy="2190750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1477628" y="6348300"/>
            <a:ext cx="452438" cy="365210"/>
          </a:xfrm>
          <a:prstGeom prst="rect">
            <a:avLst/>
          </a:prstGeom>
        </p:spPr>
        <p:txBody>
          <a:bodyPr/>
          <a:lstStyle/>
          <a:p>
            <a:fld id="{510ABB4C-D54D-486A-B4D7-D60926C4E5D9}" type="slidenum">
              <a:rPr lang="de-DE" smtClean="0">
                <a:latin typeface="Arial Narrow" pitchFamily="34" charset="0"/>
              </a:rPr>
              <a:pPr/>
              <a:t>13</a:t>
            </a:fld>
            <a:endParaRPr lang="de-DE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Profilové systémy REHAU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BB4C-D54D-486A-B4D7-D60926C4E5D9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25778" y="4086391"/>
            <a:ext cx="184659" cy="4155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10" name="Diagramm 5"/>
          <p:cNvGraphicFramePr/>
          <p:nvPr/>
        </p:nvGraphicFramePr>
        <p:xfrm>
          <a:off x="2641600" y="1620171"/>
          <a:ext cx="6096000" cy="4438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Gerade Verbindung 7"/>
          <p:cNvCxnSpPr/>
          <p:nvPr/>
        </p:nvCxnSpPr>
        <p:spPr>
          <a:xfrm flipV="1">
            <a:off x="4194178" y="3840163"/>
            <a:ext cx="29908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1"/>
          <p:cNvSpPr txBox="1">
            <a:spLocks noChangeArrowheads="1"/>
          </p:cNvSpPr>
          <p:nvPr/>
        </p:nvSpPr>
        <p:spPr bwMode="auto">
          <a:xfrm>
            <a:off x="2692400" y="2052641"/>
            <a:ext cx="25225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200" b="1" dirty="0" smtClean="0"/>
              <a:t>NAJVYŠŠIA KVALITA</a:t>
            </a:r>
            <a:endParaRPr lang="de-DE" sz="2200" b="1" dirty="0"/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2555878" y="3492503"/>
            <a:ext cx="1752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200" b="1" dirty="0"/>
              <a:t>Š</a:t>
            </a:r>
            <a:r>
              <a:rPr lang="de-DE" sz="2200" b="1" dirty="0"/>
              <a:t>TANDARD</a:t>
            </a:r>
          </a:p>
        </p:txBody>
      </p:sp>
      <p:sp>
        <p:nvSpPr>
          <p:cNvPr id="16" name="Textfeld 13"/>
          <p:cNvSpPr txBox="1">
            <a:spLocks noChangeArrowheads="1"/>
          </p:cNvSpPr>
          <p:nvPr/>
        </p:nvSpPr>
        <p:spPr bwMode="auto">
          <a:xfrm>
            <a:off x="1649413" y="5292728"/>
            <a:ext cx="1752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200" b="1" dirty="0"/>
              <a:t>ZÁKLAD</a:t>
            </a:r>
            <a:endParaRPr lang="de-DE" sz="2200" b="1" dirty="0"/>
          </a:p>
        </p:txBody>
      </p:sp>
      <p:pic>
        <p:nvPicPr>
          <p:cNvPr id="17" name="Grafik 23" descr="REHAU_Icon_Neuheit_4c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89478" y="2752728"/>
            <a:ext cx="3524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25" descr="REHAU_Icon_Neuheit_4c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46528" y="3867153"/>
            <a:ext cx="3524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4"/>
          <p:cNvSpPr txBox="1">
            <a:spLocks noChangeArrowheads="1"/>
          </p:cNvSpPr>
          <p:nvPr/>
        </p:nvSpPr>
        <p:spPr bwMode="auto">
          <a:xfrm>
            <a:off x="8616950" y="1641796"/>
            <a:ext cx="30518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sk-SK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0,79 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W/</a:t>
            </a:r>
            <a:r>
              <a:rPr lang="sk-SK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(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m²K</a:t>
            </a:r>
            <a:r>
              <a:rPr lang="sk-SK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)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de-DE" sz="1800" b="1" dirty="0" smtClean="0">
                <a:ea typeface="Calibri" pitchFamily="34" charset="0"/>
                <a:cs typeface="Arial" pitchFamily="34" charset="0"/>
              </a:rPr>
              <a:t>≤ </a:t>
            </a:r>
            <a:r>
              <a:rPr lang="de-DE" sz="1800" b="1" dirty="0" err="1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U</a:t>
            </a:r>
            <a:r>
              <a:rPr lang="de-DE" sz="1800" b="1" baseline="-30000" dirty="0" err="1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f</a:t>
            </a:r>
            <a:r>
              <a:rPr lang="de-DE" sz="1800" b="1" baseline="-30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de-DE" sz="1800" b="1" dirty="0" smtClean="0">
                <a:ea typeface="Calibri" pitchFamily="34" charset="0"/>
                <a:cs typeface="Arial" pitchFamily="34" charset="0"/>
              </a:rPr>
              <a:t>≤ 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1,0 W/</a:t>
            </a:r>
            <a:r>
              <a:rPr lang="sk-SK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(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m²K</a:t>
            </a:r>
            <a:r>
              <a:rPr lang="sk-SK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)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     </a:t>
            </a:r>
            <a:endParaRPr lang="de-DE" sz="1800" b="1" dirty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228600" indent="-228600">
              <a:buFont typeface="Symbol" pitchFamily="18" charset="2"/>
              <a:buChar char="-"/>
            </a:pPr>
            <a:r>
              <a:rPr lang="sk-SK" sz="18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Stav. hrúbka</a:t>
            </a:r>
            <a:r>
              <a:rPr lang="de-DE" sz="18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86 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mm</a:t>
            </a:r>
            <a:endParaRPr lang="sk-SK" sz="1800" b="1" dirty="0" smtClean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228600" indent="-228600">
              <a:buFont typeface="Symbol" pitchFamily="18" charset="2"/>
              <a:buChar char="-"/>
            </a:pPr>
            <a:r>
              <a:rPr lang="sk-SK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kompozit</a:t>
            </a:r>
            <a:endParaRPr lang="de-DE" sz="1800" b="1" dirty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228600" indent="-228600"/>
            <a:endParaRPr lang="de-DE" sz="1800" dirty="0">
              <a:ea typeface="Calibri" pitchFamily="34" charset="0"/>
              <a:cs typeface="Arial" pitchFamily="34" charset="0"/>
            </a:endParaRPr>
          </a:p>
        </p:txBody>
      </p:sp>
      <p:sp>
        <p:nvSpPr>
          <p:cNvPr id="20" name="Textfeld 15"/>
          <p:cNvSpPr txBox="1">
            <a:spLocks noChangeArrowheads="1"/>
          </p:cNvSpPr>
          <p:nvPr/>
        </p:nvSpPr>
        <p:spPr bwMode="auto">
          <a:xfrm>
            <a:off x="8631238" y="2778255"/>
            <a:ext cx="221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Symbol" pitchFamily="18" charset="2"/>
              <a:buChar char="-"/>
            </a:pPr>
            <a:r>
              <a:rPr lang="de-DE" sz="1800" b="1" dirty="0" err="1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U</a:t>
            </a:r>
            <a:r>
              <a:rPr lang="de-DE" sz="1800" b="1" baseline="-30000" dirty="0" err="1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f</a:t>
            </a:r>
            <a:r>
              <a:rPr lang="de-DE" sz="18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</a:t>
            </a:r>
            <a:r>
              <a:rPr lang="de-DE" sz="1800" b="1" dirty="0">
                <a:ea typeface="Calibri" pitchFamily="34" charset="0"/>
                <a:cs typeface="Arial" pitchFamily="34" charset="0"/>
              </a:rPr>
              <a:t>&lt; </a:t>
            </a:r>
            <a:r>
              <a:rPr lang="de-DE" sz="18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1,0 W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/</a:t>
            </a:r>
            <a:r>
              <a:rPr lang="sk-SK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(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m²K</a:t>
            </a:r>
            <a:r>
              <a:rPr lang="sk-SK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)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     </a:t>
            </a:r>
            <a:endParaRPr lang="de-DE" sz="1800" b="1" dirty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228600" indent="-228600">
              <a:buFont typeface="Symbol" pitchFamily="18" charset="2"/>
              <a:buChar char="-"/>
            </a:pPr>
            <a:r>
              <a:rPr lang="sk-SK" sz="18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Stav. hrúbka</a:t>
            </a:r>
            <a:r>
              <a:rPr lang="de-DE" sz="18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80 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mm</a:t>
            </a:r>
            <a:endParaRPr lang="sk-SK" sz="1800" b="1" dirty="0" smtClean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228600" indent="-228600">
              <a:buFont typeface="Symbol" pitchFamily="18" charset="2"/>
              <a:buChar char="-"/>
            </a:pPr>
            <a:r>
              <a:rPr lang="sk-SK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PVC</a:t>
            </a:r>
            <a:endParaRPr lang="de-DE" sz="1800" b="1" dirty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228600" indent="-228600"/>
            <a:endParaRPr lang="de-DE" sz="1800" dirty="0">
              <a:ea typeface="Calibri" pitchFamily="34" charset="0"/>
              <a:cs typeface="Arial" pitchFamily="34" charset="0"/>
            </a:endParaRPr>
          </a:p>
        </p:txBody>
      </p:sp>
      <p:sp>
        <p:nvSpPr>
          <p:cNvPr id="21" name="Textfeld 16"/>
          <p:cNvSpPr txBox="1">
            <a:spLocks noChangeArrowheads="1"/>
          </p:cNvSpPr>
          <p:nvPr/>
        </p:nvSpPr>
        <p:spPr bwMode="auto">
          <a:xfrm>
            <a:off x="8621713" y="3926589"/>
            <a:ext cx="221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Symbol" pitchFamily="18" charset="2"/>
              <a:buChar char="-"/>
            </a:pPr>
            <a:r>
              <a:rPr lang="de-DE" sz="1800" b="1" dirty="0" err="1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U</a:t>
            </a:r>
            <a:r>
              <a:rPr lang="de-DE" sz="1800" b="1" baseline="-30000" dirty="0" err="1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f</a:t>
            </a:r>
            <a:r>
              <a:rPr lang="de-DE" sz="18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</a:t>
            </a:r>
            <a:r>
              <a:rPr lang="de-DE" sz="1800" b="1" dirty="0">
                <a:ea typeface="Calibri" pitchFamily="34" charset="0"/>
                <a:cs typeface="Arial" pitchFamily="34" charset="0"/>
              </a:rPr>
              <a:t>= </a:t>
            </a:r>
            <a:r>
              <a:rPr lang="de-DE" sz="18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1,0 W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/</a:t>
            </a:r>
            <a:r>
              <a:rPr lang="sk-SK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(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m²K</a:t>
            </a:r>
            <a:r>
              <a:rPr lang="sk-SK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)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     </a:t>
            </a:r>
            <a:endParaRPr lang="de-DE" sz="1800" b="1" dirty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228600" indent="-228600">
              <a:buFont typeface="Symbol" pitchFamily="18" charset="2"/>
              <a:buChar char="-"/>
            </a:pPr>
            <a:r>
              <a:rPr lang="sk-SK" sz="18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Stav. hrúbka</a:t>
            </a:r>
            <a:r>
              <a:rPr lang="de-DE" sz="18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80 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mm</a:t>
            </a:r>
            <a:endParaRPr lang="sk-SK" sz="1800" b="1" dirty="0" smtClean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228600" indent="-228600">
              <a:buFont typeface="Symbol" pitchFamily="18" charset="2"/>
              <a:buChar char="-"/>
            </a:pPr>
            <a:r>
              <a:rPr lang="sk-SK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PVC</a:t>
            </a:r>
            <a:endParaRPr lang="de-DE" sz="1800" b="1" dirty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228600" indent="-228600"/>
            <a:endParaRPr lang="de-DE" sz="1800" dirty="0">
              <a:ea typeface="Calibri" pitchFamily="34" charset="0"/>
              <a:cs typeface="Arial" pitchFamily="34" charset="0"/>
            </a:endParaRPr>
          </a:p>
        </p:txBody>
      </p:sp>
      <p:sp>
        <p:nvSpPr>
          <p:cNvPr id="22" name="Textfeld 17"/>
          <p:cNvSpPr txBox="1">
            <a:spLocks noChangeArrowheads="1"/>
          </p:cNvSpPr>
          <p:nvPr/>
        </p:nvSpPr>
        <p:spPr bwMode="auto">
          <a:xfrm>
            <a:off x="8685213" y="5081400"/>
            <a:ext cx="221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Symbol" pitchFamily="18" charset="2"/>
              <a:buChar char="-"/>
            </a:pPr>
            <a:r>
              <a:rPr lang="de-DE" sz="1800" b="1" dirty="0" err="1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U</a:t>
            </a:r>
            <a:r>
              <a:rPr lang="de-DE" sz="1800" b="1" baseline="-30000" dirty="0" err="1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f</a:t>
            </a:r>
            <a:r>
              <a:rPr lang="de-DE" sz="18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</a:t>
            </a:r>
            <a:r>
              <a:rPr lang="de-DE" sz="1800" b="1" dirty="0">
                <a:ea typeface="Calibri" pitchFamily="34" charset="0"/>
                <a:cs typeface="Arial" pitchFamily="34" charset="0"/>
              </a:rPr>
              <a:t>= </a:t>
            </a:r>
            <a:r>
              <a:rPr lang="de-DE" sz="18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1,3 W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/</a:t>
            </a:r>
            <a:r>
              <a:rPr lang="sk-SK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(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m²K</a:t>
            </a:r>
            <a:r>
              <a:rPr lang="sk-SK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)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     </a:t>
            </a:r>
            <a:endParaRPr lang="de-DE" sz="1800" b="1" dirty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228600" indent="-228600">
              <a:buFont typeface="Symbol" pitchFamily="18" charset="2"/>
              <a:buChar char="-"/>
            </a:pPr>
            <a:r>
              <a:rPr lang="sk-SK" sz="18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Stav. hrúbka</a:t>
            </a:r>
            <a:r>
              <a:rPr lang="de-DE" sz="18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70 </a:t>
            </a:r>
            <a:r>
              <a:rPr lang="de-DE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mm</a:t>
            </a:r>
            <a:endParaRPr lang="sk-SK" sz="1800" b="1" dirty="0" smtClean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228600" indent="-228600">
              <a:buFont typeface="Symbol" pitchFamily="18" charset="2"/>
              <a:buChar char="-"/>
            </a:pPr>
            <a:r>
              <a:rPr lang="sk-SK" sz="1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PVC</a:t>
            </a:r>
            <a:endParaRPr lang="de-DE" sz="1800" b="1" dirty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228600" indent="-228600"/>
            <a:endParaRPr lang="de-DE" sz="1800" dirty="0">
              <a:ea typeface="Calibri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6860" y="1598824"/>
            <a:ext cx="1351104" cy="8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3527" y="861304"/>
            <a:ext cx="11102975" cy="1143265"/>
          </a:xfrm>
        </p:spPr>
        <p:txBody>
          <a:bodyPr/>
          <a:lstStyle/>
          <a:p>
            <a:r>
              <a:rPr lang="sk-SK" dirty="0" smtClean="0"/>
              <a:t>Profilové systémy REHAU pre obytné budovy – od roku 2016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BB4C-D54D-486A-B4D7-D60926C4E5D9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25778" y="4086391"/>
            <a:ext cx="184659" cy="4155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pic>
        <p:nvPicPr>
          <p:cNvPr id="25" name="Picture 4" descr="GENEO_024_Rendering_Profilstange"/>
          <p:cNvPicPr>
            <a:picLocks noChangeAspect="1" noChangeArrowheads="1"/>
          </p:cNvPicPr>
          <p:nvPr/>
        </p:nvPicPr>
        <p:blipFill>
          <a:blip r:embed="rId2" cstate="email">
            <a:lum contrast="-10000"/>
          </a:blip>
          <a:srcRect/>
          <a:stretch>
            <a:fillRect/>
          </a:stretch>
        </p:blipFill>
        <p:spPr bwMode="auto">
          <a:xfrm>
            <a:off x="361950" y="1447803"/>
            <a:ext cx="394335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BlokTextu 29"/>
          <p:cNvSpPr txBox="1"/>
          <p:nvPr/>
        </p:nvSpPr>
        <p:spPr>
          <a:xfrm>
            <a:off x="495300" y="2235200"/>
            <a:ext cx="3492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GENEO, kompozitný materiál</a:t>
            </a:r>
            <a:endParaRPr lang="sk-SK" b="1" dirty="0"/>
          </a:p>
        </p:txBody>
      </p:sp>
      <p:sp>
        <p:nvSpPr>
          <p:cNvPr id="31" name="BlokTextu 30"/>
          <p:cNvSpPr txBox="1"/>
          <p:nvPr/>
        </p:nvSpPr>
        <p:spPr>
          <a:xfrm>
            <a:off x="368300" y="5156203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http://www.rehau.com/sk-sk/stavba/okenne-fasadne-systemy/okenne-systemy/geneo</a:t>
            </a:r>
            <a:endParaRPr lang="sk-SK" sz="1800" dirty="0"/>
          </a:p>
        </p:txBody>
      </p:sp>
      <p:grpSp>
        <p:nvGrpSpPr>
          <p:cNvPr id="34" name="Skupina 33"/>
          <p:cNvGrpSpPr/>
          <p:nvPr/>
        </p:nvGrpSpPr>
        <p:grpSpPr>
          <a:xfrm>
            <a:off x="4460877" y="1295400"/>
            <a:ext cx="10036367" cy="4508500"/>
            <a:chOff x="4460874" y="1295400"/>
            <a:chExt cx="10036367" cy="450850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460874" y="1562100"/>
              <a:ext cx="10036367" cy="417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bdĺžnik 32"/>
            <p:cNvSpPr/>
            <p:nvPr/>
          </p:nvSpPr>
          <p:spPr>
            <a:xfrm>
              <a:off x="11876088" y="1295400"/>
              <a:ext cx="1257300" cy="4508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2" name="BlokTextu 11"/>
          <p:cNvSpPr txBox="1"/>
          <p:nvPr/>
        </p:nvSpPr>
        <p:spPr>
          <a:xfrm>
            <a:off x="403863" y="4630928"/>
            <a:ext cx="3492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od roku 2008</a:t>
            </a:r>
            <a:endParaRPr lang="sk-SK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4543047" y="5197856"/>
            <a:ext cx="3492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od roku 2015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3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GENEO</a:t>
            </a:r>
            <a:endParaRPr lang="en-GB" sz="23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PERFEKTNÝ OKENNÝ DIZAJN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725963" y="910429"/>
            <a:ext cx="5942680" cy="119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034">
              <a:tabLst>
                <a:tab pos="101559" algn="l"/>
              </a:tabLst>
              <a:defRPr/>
            </a:pPr>
            <a:endParaRPr lang="sk-SK" sz="1599" b="1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034">
              <a:tabLst>
                <a:tab pos="101559" algn="l"/>
              </a:tabLst>
              <a:defRPr/>
            </a:pPr>
            <a:r>
              <a:rPr lang="sk-SK" sz="2399" b="1" kern="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PREMIÉRA V ROKU 2008</a:t>
            </a:r>
          </a:p>
          <a:p>
            <a:pPr defTabSz="914034">
              <a:tabLst>
                <a:tab pos="101559" algn="l"/>
              </a:tabLst>
              <a:defRPr/>
            </a:pPr>
            <a:endParaRPr lang="sk-SK" sz="1599" b="1" kern="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>
              <a:tabLst>
                <a:tab pos="101559" algn="l"/>
              </a:tabLst>
              <a:defRPr/>
            </a:pPr>
            <a:r>
              <a:rPr lang="sk-SK" sz="1599" b="1" kern="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Novinka na trhu s oknami s vynikajúcimi statickými vlastnosťami. </a:t>
            </a:r>
            <a:endParaRPr lang="de-DE" sz="1599" b="1" kern="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24" name="Picture 4" descr="GENEO_024_Rendering_Profilstange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335070" y="1270052"/>
            <a:ext cx="4246930" cy="466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446457" y="3605885"/>
            <a:ext cx="2878600" cy="61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51" tIns="63976" rIns="127951" bIns="63976">
            <a:spAutoFit/>
          </a:bodyPr>
          <a:lstStyle/>
          <a:p>
            <a:pPr defTabSz="1279013">
              <a:tabLst>
                <a:tab pos="142818" algn="l"/>
              </a:tabLst>
              <a:defRPr/>
            </a:pPr>
            <a:r>
              <a:rPr lang="de-DE" sz="1599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RAU-FIPRO</a:t>
            </a:r>
            <a:r>
              <a:rPr lang="de-DE" sz="1599" b="1" kern="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®</a:t>
            </a:r>
            <a:r>
              <a:rPr lang="sk-SK" sz="1599" b="1" kern="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 - </a:t>
            </a:r>
          </a:p>
          <a:p>
            <a:pPr defTabSz="1279013">
              <a:tabLst>
                <a:tab pos="142818" algn="l"/>
              </a:tabLst>
              <a:defRPr/>
            </a:pPr>
            <a:r>
              <a:rPr lang="sk-SK" sz="1599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kompozitný materiál</a:t>
            </a:r>
            <a:endParaRPr lang="de-DE" sz="1599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444584" y="2781958"/>
            <a:ext cx="1728113" cy="86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51" tIns="63976" rIns="127951" bIns="63976">
            <a:spAutoFit/>
          </a:bodyPr>
          <a:lstStyle/>
          <a:p>
            <a:pPr defTabSz="1279013">
              <a:tabLst>
                <a:tab pos="142818" algn="l"/>
              </a:tabLst>
              <a:defRPr/>
            </a:pPr>
            <a:r>
              <a:rPr lang="sk-SK" sz="1599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Klasické PVC</a:t>
            </a:r>
          </a:p>
          <a:p>
            <a:pPr defTabSz="1279013">
              <a:tabLst>
                <a:tab pos="142818" algn="l"/>
              </a:tabLst>
              <a:defRPr/>
            </a:pPr>
            <a:r>
              <a:rPr lang="sk-SK" sz="1599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RAU PVC - 1406</a:t>
            </a:r>
            <a:endParaRPr lang="de-DE" sz="1599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 flipV="1">
            <a:off x="3790198" y="2709975"/>
            <a:ext cx="1655583" cy="35990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pPr defTabSz="914034">
              <a:defRPr/>
            </a:pPr>
            <a:endParaRPr lang="sk-SK" sz="1799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H="1" flipV="1">
            <a:off x="4078126" y="3412339"/>
            <a:ext cx="1295674" cy="30468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pPr defTabSz="914034">
              <a:defRPr/>
            </a:pPr>
            <a:endParaRPr lang="sk-SK" sz="1799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9" name="Picture 4" descr="RE_1254_Flugze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3166" y="4594564"/>
            <a:ext cx="1934407" cy="133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RE_1253_Formel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19349" y="4616780"/>
            <a:ext cx="1932820" cy="133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GENEO_032_LABOR_Mann_Microsk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7674" y="4581870"/>
            <a:ext cx="1907756" cy="13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bdĺžnik 31"/>
          <p:cNvSpPr/>
          <p:nvPr/>
        </p:nvSpPr>
        <p:spPr>
          <a:xfrm>
            <a:off x="7918424" y="2206102"/>
            <a:ext cx="4149690" cy="2102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144" indent="-514144"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sk-SK" sz="27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Neprekonateľne stabilný</a:t>
            </a:r>
          </a:p>
          <a:p>
            <a:pPr marL="514144" indent="-514144"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endParaRPr lang="de-DE" sz="27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de-DE" sz="27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	RAU-FIPRO</a:t>
            </a:r>
            <a:r>
              <a:rPr lang="de-DE" sz="2799" baseline="30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®</a:t>
            </a:r>
            <a:r>
              <a:rPr lang="de-DE" sz="27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– </a:t>
            </a:r>
            <a:r>
              <a:rPr lang="sk-SK" sz="27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stelesnený </a:t>
            </a:r>
            <a:r>
              <a:rPr lang="de-DE" sz="27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High</a:t>
            </a:r>
            <a:r>
              <a:rPr lang="sk-SK" sz="27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de-DE" sz="2799" baseline="-25000" dirty="0" err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tech</a:t>
            </a:r>
            <a:r>
              <a:rPr lang="de-DE" sz="27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sk-SK" sz="27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         s inovačnou materiálovou receptúrou </a:t>
            </a:r>
            <a:endParaRPr lang="de-DE" sz="27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de-DE" sz="27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	</a:t>
            </a:r>
            <a:r>
              <a:rPr lang="sk-SK" sz="27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najvyššia kvalita a torzná tuhosť pre úplne nové kritériá posudzovania systémov okenných profilov</a:t>
            </a:r>
            <a:endParaRPr lang="de-DE" sz="19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60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6940" y="257846"/>
            <a:ext cx="11363454" cy="903496"/>
          </a:xfrm>
          <a:noFill/>
          <a:ln>
            <a:miter lim="800000"/>
            <a:headEnd/>
            <a:tailEnd/>
          </a:ln>
        </p:spPr>
        <p:txBody>
          <a:bodyPr vert="horz" wrap="square" lIns="108832" tIns="54416" rIns="108832" bIns="54416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k-SK" sz="24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MNOHOTVÁRNOSŤ</a:t>
            </a:r>
            <a:r>
              <a:rPr lang="de-DE" sz="24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k-SK" sz="24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TVAROV</a:t>
            </a:r>
            <a:r>
              <a:rPr lang="de-DE" sz="24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/>
            </a:r>
            <a:br>
              <a:rPr lang="de-DE" sz="24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</a:br>
            <a:r>
              <a:rPr lang="sk-SK" sz="1600" b="1" dirty="0" smtClean="0">
                <a:solidFill>
                  <a:schemeClr val="accent6">
                    <a:lumMod val="25000"/>
                  </a:schemeClr>
                </a:solidFill>
                <a:latin typeface="Arial Narrow" pitchFamily="34" charset="0"/>
              </a:rPr>
              <a:t>MAXIMÁLNA STABILITA AJ PRI ŠPECIÁLNYCH TVAROCH</a:t>
            </a:r>
            <a:endParaRPr lang="de-DE" sz="1800" b="1" dirty="0" smtClean="0">
              <a:solidFill>
                <a:schemeClr val="accent6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1377412" y="1320417"/>
            <a:ext cx="10282982" cy="84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2" tIns="54416" rIns="108832" bIns="54416">
            <a:spAutoFit/>
          </a:bodyPr>
          <a:lstStyle/>
          <a:p>
            <a:pPr algn="l">
              <a:lnSpc>
                <a:spcPct val="100000"/>
              </a:lnSpc>
            </a:pPr>
            <a:r>
              <a:rPr lang="sk-SK" sz="1600" b="1" u="sng" dirty="0">
                <a:solidFill>
                  <a:schemeClr val="accent6">
                    <a:lumMod val="25000"/>
                  </a:schemeClr>
                </a:solidFill>
              </a:rPr>
              <a:t>Pripravený na kreatívne riešenia</a:t>
            </a:r>
            <a:endParaRPr lang="de-DE" sz="1600" b="1" u="sng" dirty="0">
              <a:solidFill>
                <a:schemeClr val="accent6">
                  <a:lumMod val="25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RAU-FIPRO</a:t>
            </a:r>
            <a:r>
              <a:rPr lang="de-DE" sz="1600" b="1" baseline="30000" dirty="0">
                <a:solidFill>
                  <a:schemeClr val="accent6">
                    <a:lumMod val="25000"/>
                  </a:schemeClr>
                </a:solidFill>
              </a:rPr>
              <a:t>®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má vynikajúce vlastnosti z hľadiska tvarovateľnosti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.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Prvýkrát sa preto dajú vyrobiť plne vystužené oblúkové prvky. </a:t>
            </a:r>
            <a:endParaRPr lang="de-DE" sz="11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219140" name="Picture 4" descr="RE_1271_Cast_Fenster_A_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3161" y="2275415"/>
            <a:ext cx="1377411" cy="137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1" name="Picture 5" descr="RE_1272_Cast_Fenster_A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146" y="2235718"/>
            <a:ext cx="1574185" cy="15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2" name="Picture 6" descr="RE_1277_Cast_Fenster_A_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49533" y="2219842"/>
            <a:ext cx="1349906" cy="14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3" name="Picture 7" descr="RE_1279_Cast_Fenster_N_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90111" y="2256361"/>
            <a:ext cx="1303357" cy="153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4" name="Picture 8" descr="RE_1274_Cast_Fenster_A_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8147" y="3966497"/>
            <a:ext cx="1883098" cy="139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5" name="Picture 9" descr="RE_1275_Cast_Fenster_N_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09839" y="4039539"/>
            <a:ext cx="1781537" cy="128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6" name="Picture 10" descr="RE_1280_Cast_Fenster_N_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347791" y="4039535"/>
            <a:ext cx="1462045" cy="130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7" name="Picture 11" descr="RE_1281_Cast_Fenster_N_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437971" y="1957841"/>
            <a:ext cx="1434539" cy="187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1390111" y="5548009"/>
            <a:ext cx="7403323" cy="35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2" tIns="54416" rIns="108832" bIns="54416">
            <a:spAutoFit/>
          </a:bodyPr>
          <a:lstStyle/>
          <a:p>
            <a:pPr algn="l">
              <a:lnSpc>
                <a:spcPct val="100000"/>
              </a:lnSpc>
            </a:pP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Dajte voľný priebeh svojej kreativite a želaniam Vašich zákazníkov.</a:t>
            </a:r>
            <a:endParaRPr lang="de-DE" sz="1200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219149" name="Picture 13" descr="RE_1273_S24Balkon_Tuere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219510" y="1957845"/>
            <a:ext cx="1186987" cy="201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50" name="Picture 14" descr="RE_1276_Cast_Fenster_N_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937840" y="3774362"/>
            <a:ext cx="1199681" cy="178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51" name="Picture 15" descr="RE_1278_Cast_Fenster_A_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478172" y="3806123"/>
            <a:ext cx="1178522" cy="177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744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a-DK" sz="21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KOMPLETNÝ SORTIMENT PRVKOV V SYSTÉME </a:t>
            </a:r>
            <a:r>
              <a:rPr lang="da-DK" sz="2199" b="1" dirty="0" smtClean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GENEO</a:t>
            </a:r>
            <a:r>
              <a:rPr lang="sk-SK" sz="2199" b="1" dirty="0" smtClean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 A SYNEGO</a:t>
            </a:r>
            <a:endParaRPr lang="en-GB" sz="21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VYSOKÁ FLEXIBILITA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Picture 4" descr="GENEO-Famil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069" y="1125644"/>
            <a:ext cx="7270170" cy="3456224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7821184" y="1414302"/>
            <a:ext cx="4822785" cy="2676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399" b="1" dirty="0">
                <a:latin typeface="Arial Narrow" pitchFamily="34" charset="0"/>
              </a:rPr>
              <a:t>Okná a balkónové dvere</a:t>
            </a:r>
          </a:p>
          <a:p>
            <a:endParaRPr lang="sk-SK" sz="2399" b="1" dirty="0">
              <a:latin typeface="Arial Narrow" pitchFamily="34" charset="0"/>
            </a:endParaRPr>
          </a:p>
          <a:p>
            <a:r>
              <a:rPr lang="sk-SK" sz="2399" b="1" dirty="0">
                <a:latin typeface="Arial Narrow" pitchFamily="34" charset="0"/>
              </a:rPr>
              <a:t>Vchodové dvere dnu </a:t>
            </a:r>
            <a:r>
              <a:rPr lang="sk-SK" sz="2399" b="1" dirty="0" err="1">
                <a:latin typeface="Arial Narrow" pitchFamily="34" charset="0"/>
              </a:rPr>
              <a:t>otváravé</a:t>
            </a:r>
            <a:endParaRPr lang="sk-SK" sz="2399" b="1" dirty="0">
              <a:latin typeface="Arial Narrow" pitchFamily="34" charset="0"/>
            </a:endParaRPr>
          </a:p>
          <a:p>
            <a:endParaRPr lang="sk-SK" sz="2399" b="1" dirty="0">
              <a:latin typeface="Arial Narrow" pitchFamily="34" charset="0"/>
            </a:endParaRPr>
          </a:p>
          <a:p>
            <a:r>
              <a:rPr lang="sk-SK" sz="2399" b="1" dirty="0">
                <a:latin typeface="Arial Narrow" pitchFamily="34" charset="0"/>
              </a:rPr>
              <a:t>Vchodové dvere von </a:t>
            </a:r>
            <a:r>
              <a:rPr lang="sk-SK" sz="2399" b="1" dirty="0" err="1">
                <a:latin typeface="Arial Narrow" pitchFamily="34" charset="0"/>
              </a:rPr>
              <a:t>otváravé</a:t>
            </a:r>
            <a:endParaRPr lang="sk-SK" sz="2399" b="1" dirty="0">
              <a:latin typeface="Arial Narrow" pitchFamily="34" charset="0"/>
            </a:endParaRPr>
          </a:p>
          <a:p>
            <a:endParaRPr lang="sk-SK" sz="2399" b="1" dirty="0">
              <a:latin typeface="Arial Narrow" pitchFamily="34" charset="0"/>
            </a:endParaRPr>
          </a:p>
          <a:p>
            <a:r>
              <a:rPr lang="sk-SK" sz="2399" b="1" dirty="0" err="1">
                <a:latin typeface="Arial Narrow" pitchFamily="34" charset="0"/>
              </a:rPr>
              <a:t>Zdvíhavo-posuvné</a:t>
            </a:r>
            <a:r>
              <a:rPr lang="sk-SK" sz="2399" b="1" dirty="0">
                <a:latin typeface="Arial Narrow" pitchFamily="34" charset="0"/>
              </a:rPr>
              <a:t> dvere</a:t>
            </a:r>
          </a:p>
        </p:txBody>
      </p:sp>
    </p:spTree>
    <p:extLst>
      <p:ext uri="{BB962C8B-B14F-4D97-AF65-F5344CB8AC3E}">
        <p14:creationId xmlns:p14="http://schemas.microsoft.com/office/powerpoint/2010/main" val="685135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a-DK" sz="21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KOMPLETNÝ SORTIMENT PRVKOV V SYSTÉME </a:t>
            </a:r>
            <a:r>
              <a:rPr lang="da-DK" sz="2199" b="1" dirty="0" smtClean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GENEO</a:t>
            </a:r>
            <a:r>
              <a:rPr lang="sk-SK" sz="2199" b="1" dirty="0" smtClean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 A SYNEGO</a:t>
            </a:r>
            <a:endParaRPr lang="en-GB" sz="21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VYSOKÁ FLEXIBILITA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89025" y="1265238"/>
            <a:ext cx="8077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90488" bIns="44450"/>
          <a:lstStyle>
            <a:lvl1pPr marL="342900" indent="-3429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20000"/>
              </a:spcBef>
            </a:pPr>
            <a:r>
              <a:rPr lang="sk-SK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Prehľad súčiniteľov prechodu tepla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 U</a:t>
            </a:r>
            <a:r>
              <a:rPr lang="de-DE" altLang="de-DE" sz="2000" b="1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sk-SK" altLang="de-DE" sz="2000" b="1" baseline="-25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en-US" altLang="de-DE" sz="2000" b="1" baseline="-25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56"/>
          <p:cNvGraphicFramePr>
            <a:graphicFrameLocks noGrp="1"/>
          </p:cNvGraphicFramePr>
          <p:nvPr>
            <p:ph sz="half" idx="1"/>
          </p:nvPr>
        </p:nvGraphicFramePr>
        <p:xfrm>
          <a:off x="1116013" y="1700213"/>
          <a:ext cx="7632700" cy="2641600"/>
        </p:xfrm>
        <a:graphic>
          <a:graphicData uri="http://schemas.openxmlformats.org/drawingml/2006/table">
            <a:tbl>
              <a:tblPr/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36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REHAU GENEO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®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MD</a:t>
                      </a: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88" descr="Übersicht U-We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2093913"/>
            <a:ext cx="11366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9" descr="Übersicht U-Wer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093913"/>
            <a:ext cx="113506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0" descr="Übersicht U-Wer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093913"/>
            <a:ext cx="10350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1" descr="Übersicht U-Wer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2093913"/>
            <a:ext cx="10636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2" descr="Übersicht U-Wer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93913"/>
            <a:ext cx="111601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3" descr="Übersicht U-Wer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2093913"/>
            <a:ext cx="109061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0"/>
          <p:cNvSpPr txBox="1">
            <a:spLocks noChangeArrowheads="1"/>
          </p:cNvSpPr>
          <p:nvPr/>
        </p:nvSpPr>
        <p:spPr bwMode="auto">
          <a:xfrm>
            <a:off x="1116013" y="4052888"/>
            <a:ext cx="1222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000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= 1,1 W/m²K</a:t>
            </a:r>
          </a:p>
        </p:txBody>
      </p:sp>
      <p:sp>
        <p:nvSpPr>
          <p:cNvPr id="17" name="Text Box 101"/>
          <p:cNvSpPr txBox="1">
            <a:spLocks noChangeArrowheads="1"/>
          </p:cNvSpPr>
          <p:nvPr/>
        </p:nvSpPr>
        <p:spPr bwMode="auto">
          <a:xfrm>
            <a:off x="2339975" y="4086225"/>
            <a:ext cx="122237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000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= 1,0 W/m²K</a:t>
            </a:r>
          </a:p>
        </p:txBody>
      </p:sp>
      <p:sp>
        <p:nvSpPr>
          <p:cNvPr id="18" name="Text Box 102"/>
          <p:cNvSpPr txBox="1">
            <a:spLocks noChangeArrowheads="1"/>
          </p:cNvSpPr>
          <p:nvPr/>
        </p:nvSpPr>
        <p:spPr bwMode="auto">
          <a:xfrm>
            <a:off x="3563938" y="4086225"/>
            <a:ext cx="122237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000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1,0 W/m²K</a:t>
            </a:r>
          </a:p>
        </p:txBody>
      </p:sp>
      <p:sp>
        <p:nvSpPr>
          <p:cNvPr id="19" name="Text Box 103"/>
          <p:cNvSpPr txBox="1">
            <a:spLocks noChangeArrowheads="1"/>
          </p:cNvSpPr>
          <p:nvPr/>
        </p:nvSpPr>
        <p:spPr bwMode="auto">
          <a:xfrm>
            <a:off x="4827588" y="4086225"/>
            <a:ext cx="122237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000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= 0,91 W/m²K</a:t>
            </a:r>
          </a:p>
        </p:txBody>
      </p:sp>
      <p:sp>
        <p:nvSpPr>
          <p:cNvPr id="20" name="Text Box 104"/>
          <p:cNvSpPr txBox="1">
            <a:spLocks noChangeArrowheads="1"/>
          </p:cNvSpPr>
          <p:nvPr/>
        </p:nvSpPr>
        <p:spPr bwMode="auto">
          <a:xfrm>
            <a:off x="6084888" y="4086225"/>
            <a:ext cx="1293812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000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0,85 W/m²K</a:t>
            </a:r>
          </a:p>
        </p:txBody>
      </p:sp>
      <p:sp>
        <p:nvSpPr>
          <p:cNvPr id="21" name="Text Box 105"/>
          <p:cNvSpPr txBox="1">
            <a:spLocks noChangeArrowheads="1"/>
          </p:cNvSpPr>
          <p:nvPr/>
        </p:nvSpPr>
        <p:spPr bwMode="auto">
          <a:xfrm>
            <a:off x="7380288" y="4086225"/>
            <a:ext cx="13652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000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= 0,85 W/m²K</a:t>
            </a:r>
          </a:p>
        </p:txBody>
      </p:sp>
      <p:sp>
        <p:nvSpPr>
          <p:cNvPr id="22" name="Text Box 106"/>
          <p:cNvSpPr txBox="1">
            <a:spLocks noChangeArrowheads="1"/>
          </p:cNvSpPr>
          <p:nvPr/>
        </p:nvSpPr>
        <p:spPr bwMode="auto">
          <a:xfrm>
            <a:off x="1116013" y="4413250"/>
            <a:ext cx="12223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200" b="1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 = 1,0 W/m²K</a:t>
            </a:r>
          </a:p>
        </p:txBody>
      </p:sp>
      <p:sp>
        <p:nvSpPr>
          <p:cNvPr id="23" name="Text Box 107"/>
          <p:cNvSpPr txBox="1">
            <a:spLocks noChangeArrowheads="1"/>
          </p:cNvSpPr>
          <p:nvPr/>
        </p:nvSpPr>
        <p:spPr bwMode="auto">
          <a:xfrm>
            <a:off x="2411413" y="4413250"/>
            <a:ext cx="1222375" cy="17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100" b="1" dirty="0" err="1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100" b="1" baseline="-25000" dirty="0" err="1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100" b="1" dirty="0">
                <a:solidFill>
                  <a:schemeClr val="tx2"/>
                </a:solidFill>
                <a:latin typeface="Arial" panose="020B0604020202020204" pitchFamily="34" charset="0"/>
              </a:rPr>
              <a:t> = 0,94 W/m²K</a:t>
            </a:r>
          </a:p>
        </p:txBody>
      </p:sp>
      <p:sp>
        <p:nvSpPr>
          <p:cNvPr id="24" name="Text Box 108"/>
          <p:cNvSpPr txBox="1">
            <a:spLocks noChangeArrowheads="1"/>
          </p:cNvSpPr>
          <p:nvPr/>
        </p:nvSpPr>
        <p:spPr bwMode="auto">
          <a:xfrm>
            <a:off x="4859338" y="4413250"/>
            <a:ext cx="12223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200" b="1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 = 0,83 W/m²K</a:t>
            </a:r>
          </a:p>
        </p:txBody>
      </p:sp>
      <p:sp>
        <p:nvSpPr>
          <p:cNvPr id="25" name="Line 109"/>
          <p:cNvSpPr>
            <a:spLocks noChangeShapeType="1"/>
          </p:cNvSpPr>
          <p:nvPr/>
        </p:nvSpPr>
        <p:spPr bwMode="auto">
          <a:xfrm>
            <a:off x="1116013" y="43418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/>
          <a:lstStyle/>
          <a:p>
            <a:endParaRPr lang="de-DE"/>
          </a:p>
        </p:txBody>
      </p:sp>
      <p:sp>
        <p:nvSpPr>
          <p:cNvPr id="26" name="Line 110"/>
          <p:cNvSpPr>
            <a:spLocks noChangeShapeType="1"/>
          </p:cNvSpPr>
          <p:nvPr/>
        </p:nvSpPr>
        <p:spPr bwMode="auto">
          <a:xfrm>
            <a:off x="1116013" y="46291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/>
          <a:lstStyle/>
          <a:p>
            <a:endParaRPr lang="de-DE"/>
          </a:p>
        </p:txBody>
      </p:sp>
      <p:sp>
        <p:nvSpPr>
          <p:cNvPr id="27" name="Line 111"/>
          <p:cNvSpPr>
            <a:spLocks noChangeShapeType="1"/>
          </p:cNvSpPr>
          <p:nvPr/>
        </p:nvSpPr>
        <p:spPr bwMode="auto">
          <a:xfrm flipV="1">
            <a:off x="8748713" y="43418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/>
          <a:lstStyle/>
          <a:p>
            <a:endParaRPr lang="de-DE"/>
          </a:p>
        </p:txBody>
      </p:sp>
      <p:sp>
        <p:nvSpPr>
          <p:cNvPr id="28" name="Line 112"/>
          <p:cNvSpPr>
            <a:spLocks noChangeShapeType="1"/>
          </p:cNvSpPr>
          <p:nvPr/>
        </p:nvSpPr>
        <p:spPr bwMode="auto">
          <a:xfrm>
            <a:off x="2339975" y="43418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/>
          <a:lstStyle/>
          <a:p>
            <a:endParaRPr lang="de-DE"/>
          </a:p>
        </p:txBody>
      </p:sp>
      <p:sp>
        <p:nvSpPr>
          <p:cNvPr id="29" name="Line 113"/>
          <p:cNvSpPr>
            <a:spLocks noChangeShapeType="1"/>
          </p:cNvSpPr>
          <p:nvPr/>
        </p:nvSpPr>
        <p:spPr bwMode="auto">
          <a:xfrm>
            <a:off x="3563938" y="43418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/>
          <a:lstStyle/>
          <a:p>
            <a:endParaRPr lang="de-DE"/>
          </a:p>
        </p:txBody>
      </p:sp>
      <p:sp>
        <p:nvSpPr>
          <p:cNvPr id="30" name="Line 114"/>
          <p:cNvSpPr>
            <a:spLocks noChangeShapeType="1"/>
          </p:cNvSpPr>
          <p:nvPr/>
        </p:nvSpPr>
        <p:spPr bwMode="auto">
          <a:xfrm>
            <a:off x="4787900" y="43418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/>
          <a:lstStyle/>
          <a:p>
            <a:endParaRPr lang="de-DE"/>
          </a:p>
        </p:txBody>
      </p:sp>
      <p:sp>
        <p:nvSpPr>
          <p:cNvPr id="31" name="Line 115"/>
          <p:cNvSpPr>
            <a:spLocks noChangeShapeType="1"/>
          </p:cNvSpPr>
          <p:nvPr/>
        </p:nvSpPr>
        <p:spPr bwMode="auto">
          <a:xfrm>
            <a:off x="6084888" y="43418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/>
          <a:lstStyle/>
          <a:p>
            <a:endParaRPr lang="de-DE"/>
          </a:p>
        </p:txBody>
      </p:sp>
      <p:sp>
        <p:nvSpPr>
          <p:cNvPr id="32" name="Text Box 116"/>
          <p:cNvSpPr txBox="1">
            <a:spLocks noChangeArrowheads="1"/>
          </p:cNvSpPr>
          <p:nvPr/>
        </p:nvSpPr>
        <p:spPr bwMode="auto">
          <a:xfrm>
            <a:off x="6732588" y="4413250"/>
            <a:ext cx="12223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200" b="1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 = 0,77 W/m²K</a:t>
            </a:r>
          </a:p>
        </p:txBody>
      </p:sp>
      <p:sp>
        <p:nvSpPr>
          <p:cNvPr id="33" name="Rectangle 117"/>
          <p:cNvSpPr>
            <a:spLocks noChangeArrowheads="1"/>
          </p:cNvSpPr>
          <p:nvPr/>
        </p:nvSpPr>
        <p:spPr bwMode="auto">
          <a:xfrm>
            <a:off x="6877050" y="4652963"/>
            <a:ext cx="10985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lnSpc>
                <a:spcPct val="116000"/>
              </a:lnSpc>
            </a:pPr>
            <a:r>
              <a:rPr lang="sk-SK" altLang="de-DE" sz="1200">
                <a:solidFill>
                  <a:schemeClr val="tx2"/>
                </a:solidFill>
                <a:latin typeface="Arial" panose="020B0604020202020204" pitchFamily="34" charset="0"/>
              </a:rPr>
              <a:t>rám</a:t>
            </a:r>
            <a:r>
              <a:rPr lang="de-DE" altLang="de-DE" sz="1200">
                <a:solidFill>
                  <a:schemeClr val="tx2"/>
                </a:solidFill>
                <a:latin typeface="Arial" panose="020B0604020202020204" pitchFamily="34" charset="0"/>
              </a:rPr>
              <a:t> 86/</a:t>
            </a:r>
            <a:r>
              <a:rPr lang="sk-SK" altLang="de-DE" sz="1200">
                <a:solidFill>
                  <a:schemeClr val="tx2"/>
                </a:solidFill>
                <a:latin typeface="Arial" panose="020B0604020202020204" pitchFamily="34" charset="0"/>
              </a:rPr>
              <a:t>krídlo</a:t>
            </a:r>
            <a:r>
              <a:rPr lang="de-DE" altLang="de-DE" sz="1200">
                <a:solidFill>
                  <a:schemeClr val="tx2"/>
                </a:solidFill>
                <a:latin typeface="Arial" panose="020B0604020202020204" pitchFamily="34" charset="0"/>
              </a:rPr>
              <a:t> 84</a:t>
            </a:r>
          </a:p>
        </p:txBody>
      </p:sp>
      <p:pic>
        <p:nvPicPr>
          <p:cNvPr id="34" name="Picture 1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52663"/>
            <a:ext cx="11112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19"/>
          <p:cNvSpPr txBox="1">
            <a:spLocks noChangeArrowheads="1"/>
          </p:cNvSpPr>
          <p:nvPr/>
        </p:nvSpPr>
        <p:spPr bwMode="auto">
          <a:xfrm>
            <a:off x="1116013" y="3559175"/>
            <a:ext cx="12223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sk-SK" altLang="de-DE" sz="800">
                <a:solidFill>
                  <a:schemeClr val="tx2"/>
                </a:solidFill>
                <a:latin typeface="Arial" panose="020B0604020202020204" pitchFamily="34" charset="0"/>
              </a:rPr>
              <a:t>Komplet alebo čiastočne vystužené</a:t>
            </a:r>
            <a:endParaRPr lang="de-DE" altLang="de-DE" sz="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 Box 120"/>
          <p:cNvSpPr txBox="1">
            <a:spLocks noChangeArrowheads="1"/>
          </p:cNvSpPr>
          <p:nvPr/>
        </p:nvSpPr>
        <p:spPr bwMode="auto">
          <a:xfrm>
            <a:off x="2343150" y="3559175"/>
            <a:ext cx="12223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sk-SK" altLang="de-DE" sz="1200">
                <a:solidFill>
                  <a:schemeClr val="tx2"/>
                </a:solidFill>
                <a:latin typeface="Arial" panose="020B0604020202020204" pitchFamily="34" charset="0"/>
              </a:rPr>
              <a:t>Bez výstuže</a:t>
            </a:r>
            <a:endParaRPr lang="de-DE" altLang="de-DE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 Box 121"/>
          <p:cNvSpPr txBox="1">
            <a:spLocks noChangeArrowheads="1"/>
          </p:cNvSpPr>
          <p:nvPr/>
        </p:nvSpPr>
        <p:spPr bwMode="auto">
          <a:xfrm>
            <a:off x="3563938" y="3559175"/>
            <a:ext cx="12223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sk-SK" altLang="de-DE" sz="1200">
                <a:solidFill>
                  <a:schemeClr val="tx2"/>
                </a:solidFill>
                <a:latin typeface="Arial" panose="020B0604020202020204" pitchFamily="34" charset="0"/>
              </a:rPr>
              <a:t>Výstuž a termomodul</a:t>
            </a:r>
            <a:endParaRPr lang="de-DE" altLang="de-DE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 Box 122"/>
          <p:cNvSpPr txBox="1">
            <a:spLocks noChangeArrowheads="1"/>
          </p:cNvSpPr>
          <p:nvPr/>
        </p:nvSpPr>
        <p:spPr bwMode="auto">
          <a:xfrm>
            <a:off x="4827588" y="3559175"/>
            <a:ext cx="12223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sk-SK" altLang="de-DE" sz="1200">
                <a:solidFill>
                  <a:schemeClr val="tx2"/>
                </a:solidFill>
                <a:latin typeface="Arial" panose="020B0604020202020204" pitchFamily="34" charset="0"/>
              </a:rPr>
              <a:t>Rám</a:t>
            </a:r>
            <a:r>
              <a:rPr lang="de-DE" altLang="de-DE" sz="1200">
                <a:solidFill>
                  <a:schemeClr val="tx2"/>
                </a:solidFill>
                <a:latin typeface="Arial" panose="020B0604020202020204" pitchFamily="34" charset="0"/>
              </a:rPr>
              <a:t> 72/</a:t>
            </a:r>
            <a:r>
              <a:rPr lang="sk-SK" altLang="de-DE" sz="1200">
                <a:solidFill>
                  <a:schemeClr val="tx2"/>
                </a:solidFill>
                <a:latin typeface="Arial" panose="020B0604020202020204" pitchFamily="34" charset="0"/>
              </a:rPr>
              <a:t>Kr.</a:t>
            </a:r>
            <a:r>
              <a:rPr lang="de-DE" altLang="de-DE" sz="1200">
                <a:solidFill>
                  <a:schemeClr val="tx2"/>
                </a:solidFill>
                <a:latin typeface="Arial" panose="020B0604020202020204" pitchFamily="34" charset="0"/>
              </a:rPr>
              <a:t> 57 </a:t>
            </a:r>
            <a:r>
              <a:rPr lang="sk-SK" altLang="de-DE" sz="1200">
                <a:solidFill>
                  <a:schemeClr val="tx2"/>
                </a:solidFill>
                <a:latin typeface="Arial" panose="020B0604020202020204" pitchFamily="34" charset="0"/>
              </a:rPr>
              <a:t>s termodulmi</a:t>
            </a:r>
            <a:endParaRPr lang="de-DE" altLang="de-DE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23"/>
          <p:cNvSpPr txBox="1">
            <a:spLocks noChangeArrowheads="1"/>
          </p:cNvSpPr>
          <p:nvPr/>
        </p:nvSpPr>
        <p:spPr bwMode="auto">
          <a:xfrm>
            <a:off x="6084888" y="3559175"/>
            <a:ext cx="12938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sk-SK" altLang="de-DE" sz="1200">
                <a:solidFill>
                  <a:schemeClr val="tx2"/>
                </a:solidFill>
                <a:latin typeface="Arial" panose="020B0604020202020204" pitchFamily="34" charset="0"/>
              </a:rPr>
              <a:t>Rám</a:t>
            </a:r>
            <a:r>
              <a:rPr lang="de-DE" altLang="de-DE" sz="1200">
                <a:solidFill>
                  <a:schemeClr val="tx2"/>
                </a:solidFill>
                <a:latin typeface="Arial" panose="020B0604020202020204" pitchFamily="34" charset="0"/>
              </a:rPr>
              <a:t> 86/</a:t>
            </a:r>
            <a:r>
              <a:rPr lang="sk-SK" altLang="de-DE" sz="1200">
                <a:solidFill>
                  <a:schemeClr val="tx2"/>
                </a:solidFill>
                <a:latin typeface="Arial" panose="020B0604020202020204" pitchFamily="34" charset="0"/>
              </a:rPr>
              <a:t>Kr.</a:t>
            </a:r>
            <a:r>
              <a:rPr lang="de-DE" altLang="de-DE" sz="1200">
                <a:solidFill>
                  <a:schemeClr val="tx2"/>
                </a:solidFill>
                <a:latin typeface="Arial" panose="020B0604020202020204" pitchFamily="34" charset="0"/>
              </a:rPr>
              <a:t> 57 </a:t>
            </a:r>
            <a:r>
              <a:rPr lang="sk-SK" altLang="de-DE" sz="1200">
                <a:solidFill>
                  <a:schemeClr val="tx2"/>
                </a:solidFill>
                <a:latin typeface="Arial" panose="020B0604020202020204" pitchFamily="34" charset="0"/>
              </a:rPr>
              <a:t>s termodulmi</a:t>
            </a:r>
            <a:endParaRPr lang="de-DE" altLang="de-DE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124"/>
          <p:cNvSpPr txBox="1">
            <a:spLocks noChangeArrowheads="1"/>
          </p:cNvSpPr>
          <p:nvPr/>
        </p:nvSpPr>
        <p:spPr bwMode="auto">
          <a:xfrm>
            <a:off x="7419975" y="3559175"/>
            <a:ext cx="1293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sk-SK" altLang="de-DE" sz="1200">
                <a:solidFill>
                  <a:schemeClr val="tx2"/>
                </a:solidFill>
                <a:latin typeface="Arial" panose="020B0604020202020204" pitchFamily="34" charset="0"/>
              </a:rPr>
              <a:t>Rám</a:t>
            </a:r>
            <a:r>
              <a:rPr lang="de-DE" altLang="de-DE" sz="1200">
                <a:solidFill>
                  <a:schemeClr val="tx2"/>
                </a:solidFill>
                <a:latin typeface="Arial" panose="020B0604020202020204" pitchFamily="34" charset="0"/>
              </a:rPr>
              <a:t> 72/</a:t>
            </a:r>
            <a:r>
              <a:rPr lang="sk-SK" altLang="de-DE" sz="1200">
                <a:solidFill>
                  <a:schemeClr val="tx2"/>
                </a:solidFill>
                <a:latin typeface="Arial" panose="020B0604020202020204" pitchFamily="34" charset="0"/>
              </a:rPr>
              <a:t>Kr.</a:t>
            </a:r>
            <a:r>
              <a:rPr lang="de-DE" altLang="de-DE" sz="1200">
                <a:solidFill>
                  <a:schemeClr val="tx2"/>
                </a:solidFill>
                <a:latin typeface="Arial" panose="020B0604020202020204" pitchFamily="34" charset="0"/>
              </a:rPr>
              <a:t> 84 </a:t>
            </a:r>
            <a:r>
              <a:rPr lang="sk-SK" altLang="de-DE" sz="1200">
                <a:solidFill>
                  <a:schemeClr val="tx2"/>
                </a:solidFill>
                <a:latin typeface="Arial" panose="020B0604020202020204" pitchFamily="34" charset="0"/>
              </a:rPr>
              <a:t>s termodulmi</a:t>
            </a:r>
            <a:endParaRPr lang="de-DE" altLang="de-DE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" name="AutoShape 128"/>
          <p:cNvSpPr>
            <a:spLocks noChangeArrowheads="1"/>
          </p:cNvSpPr>
          <p:nvPr/>
        </p:nvSpPr>
        <p:spPr bwMode="auto">
          <a:xfrm rot="15937061" flipH="1">
            <a:off x="540544" y="4294981"/>
            <a:ext cx="936625" cy="1077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11" y="10122"/>
                </a:moveTo>
                <a:cubicBezTo>
                  <a:pt x="16168" y="7227"/>
                  <a:pt x="13714" y="5048"/>
                  <a:pt x="10800" y="5048"/>
                </a:cubicBezTo>
                <a:cubicBezTo>
                  <a:pt x="7623" y="5048"/>
                  <a:pt x="5048" y="7623"/>
                  <a:pt x="5048" y="10800"/>
                </a:cubicBezTo>
                <a:cubicBezTo>
                  <a:pt x="5047" y="10971"/>
                  <a:pt x="5055" y="11143"/>
                  <a:pt x="5071" y="11315"/>
                </a:cubicBezTo>
                <a:lnTo>
                  <a:pt x="43" y="11767"/>
                </a:lnTo>
                <a:cubicBezTo>
                  <a:pt x="14" y="11445"/>
                  <a:pt x="0" y="1112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272" y="-1"/>
                  <a:pt x="20879" y="4092"/>
                  <a:pt x="21524" y="9527"/>
                </a:cubicBezTo>
                <a:lnTo>
                  <a:pt x="24205" y="9208"/>
                </a:lnTo>
                <a:lnTo>
                  <a:pt x="19634" y="15012"/>
                </a:lnTo>
                <a:lnTo>
                  <a:pt x="13830" y="10440"/>
                </a:lnTo>
                <a:lnTo>
                  <a:pt x="16511" y="10122"/>
                </a:lnTo>
                <a:close/>
              </a:path>
            </a:pathLst>
          </a:custGeom>
          <a:solidFill>
            <a:srgbClr val="CF3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2" name="Rectangle 129"/>
          <p:cNvSpPr>
            <a:spLocks noChangeArrowheads="1"/>
          </p:cNvSpPr>
          <p:nvPr/>
        </p:nvSpPr>
        <p:spPr bwMode="auto">
          <a:xfrm>
            <a:off x="1547813" y="5080000"/>
            <a:ext cx="7200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lnSpc>
                <a:spcPct val="116000"/>
              </a:lnSpc>
            </a:pPr>
            <a:r>
              <a:rPr lang="sk-SK" altLang="de-DE" b="1">
                <a:solidFill>
                  <a:schemeClr val="tx2"/>
                </a:solidFill>
                <a:latin typeface="Arial" panose="020B0604020202020204" pitchFamily="34" charset="0"/>
              </a:rPr>
              <a:t>Nové odskúšané hodnoty – dosiahnuteľné len s použitím profilov </a:t>
            </a:r>
            <a:r>
              <a:rPr lang="sk-SK" altLang="de-DE" b="1" u="sng">
                <a:solidFill>
                  <a:schemeClr val="tx2"/>
                </a:solidFill>
                <a:latin typeface="Arial" panose="020B0604020202020204" pitchFamily="34" charset="0"/>
              </a:rPr>
              <a:t>s konvekčnou prepážkou a dodržaním zásad spracovania (väčší rozmer skla + 4 mm)</a:t>
            </a:r>
            <a:endParaRPr lang="de-DE" altLang="de-DE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1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feld 11"/>
          <p:cNvSpPr txBox="1">
            <a:spLocks noChangeArrowheads="1"/>
          </p:cNvSpPr>
          <p:nvPr/>
        </p:nvSpPr>
        <p:spPr bwMode="auto">
          <a:xfrm>
            <a:off x="239619" y="1052918"/>
            <a:ext cx="5671132" cy="76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2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REHAU je ako špecialista na polyméry </a:t>
            </a:r>
            <a:endParaRPr lang="sk-SK" sz="2200" b="1" dirty="0" smtClean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200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vedúcim </a:t>
            </a:r>
            <a:r>
              <a:rPr lang="sk-SK" sz="22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dodávateľom </a:t>
            </a:r>
            <a:r>
              <a:rPr lang="sk-SK" sz="2200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riešení </a:t>
            </a:r>
            <a:r>
              <a:rPr lang="sk-SK" sz="22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v týchto oblastiach:</a:t>
            </a:r>
            <a:endParaRPr lang="en-GB" sz="2200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grpSp>
        <p:nvGrpSpPr>
          <p:cNvPr id="2" name="Gruppieren 59"/>
          <p:cNvGrpSpPr>
            <a:grpSpLocks/>
          </p:cNvGrpSpPr>
          <p:nvPr/>
        </p:nvGrpSpPr>
        <p:grpSpPr bwMode="auto">
          <a:xfrm>
            <a:off x="8325061" y="1392560"/>
            <a:ext cx="3932289" cy="4702221"/>
            <a:chOff x="8328792" y="1628750"/>
            <a:chExt cx="3933984" cy="4701372"/>
          </a:xfrm>
        </p:grpSpPr>
        <p:sp>
          <p:nvSpPr>
            <p:cNvPr id="16443" name="Textfeld 16"/>
            <p:cNvSpPr txBox="1">
              <a:spLocks noChangeArrowheads="1"/>
            </p:cNvSpPr>
            <p:nvPr/>
          </p:nvSpPr>
          <p:spPr bwMode="auto">
            <a:xfrm>
              <a:off x="8328792" y="4114018"/>
              <a:ext cx="3933984" cy="221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baseline="-25000" dirty="0">
                <a:solidFill>
                  <a:srgbClr val="CF346C"/>
                </a:solidFill>
                <a:cs typeface="Arial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k-SK" sz="3400" b="1" dirty="0">
                  <a:solidFill>
                    <a:srgbClr val="CF346C"/>
                  </a:solidFill>
                  <a:latin typeface="Arial Narrow" pitchFamily="34" charset="0"/>
                  <a:cs typeface="Arial" charset="0"/>
                </a:rPr>
                <a:t>PRIEMYSEL</a:t>
              </a:r>
              <a:r>
                <a:rPr lang="en-GB" sz="1600" baseline="-25000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k-SK" sz="2200" b="1" dirty="0" smtClean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Nábytok </a:t>
              </a:r>
              <a:r>
                <a:rPr lang="sk-SK" sz="2200" b="1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a dizajn, vývoj špecializovaných produktov v oblasti hadíc, profilov </a:t>
              </a:r>
              <a:endParaRPr lang="sk-SK" sz="2200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k-SK" sz="2200" b="1" dirty="0" smtClean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a </a:t>
              </a:r>
              <a:r>
                <a:rPr lang="sk-SK" sz="2200" b="1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domácich spotrebičov. </a:t>
              </a:r>
              <a:endParaRPr lang="de-DE" sz="2200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endParaRPr>
            </a:p>
          </p:txBody>
        </p:sp>
        <p:pic>
          <p:nvPicPr>
            <p:cNvPr id="16444" name="Grafik 23" descr="S2 Industrie.em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048410" y="1628750"/>
              <a:ext cx="2012941" cy="234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58"/>
          <p:cNvGrpSpPr>
            <a:grpSpLocks/>
          </p:cNvGrpSpPr>
          <p:nvPr/>
        </p:nvGrpSpPr>
        <p:grpSpPr bwMode="auto">
          <a:xfrm>
            <a:off x="4168009" y="2551708"/>
            <a:ext cx="4229035" cy="3348497"/>
            <a:chOff x="4169295" y="2787650"/>
            <a:chExt cx="4230437" cy="3348350"/>
          </a:xfrm>
        </p:grpSpPr>
        <p:sp>
          <p:nvSpPr>
            <p:cNvPr id="16425" name="Textfeld 15"/>
            <p:cNvSpPr txBox="1">
              <a:spLocks noChangeArrowheads="1"/>
            </p:cNvSpPr>
            <p:nvPr/>
          </p:nvSpPr>
          <p:spPr bwMode="auto">
            <a:xfrm>
              <a:off x="4169295" y="4104294"/>
              <a:ext cx="4230437" cy="203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400" dirty="0">
                <a:solidFill>
                  <a:srgbClr val="CF346C"/>
                </a:solidFill>
                <a:cs typeface="Arial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400" b="1" dirty="0">
                  <a:solidFill>
                    <a:srgbClr val="CF346C"/>
                  </a:solidFill>
                  <a:latin typeface="Arial Narrow" pitchFamily="34" charset="0"/>
                  <a:cs typeface="Arial" charset="0"/>
                </a:rPr>
                <a:t>AUTOMOTIVE</a:t>
              </a:r>
              <a:r>
                <a:rPr lang="en-GB" sz="1600" baseline="-25000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k-SK" sz="2200" b="1" dirty="0" smtClean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Ľahké </a:t>
              </a:r>
              <a:r>
                <a:rPr lang="sk-SK" sz="2200" b="1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konštrukcie, alternatívne koncepty pohonu a nový prístup k mobilite. </a:t>
              </a:r>
              <a:endParaRPr lang="de-DE" sz="2200" baseline="-25000" dirty="0">
                <a:solidFill>
                  <a:srgbClr val="CF346C"/>
                </a:solidFill>
                <a:latin typeface="Arial Narrow" pitchFamily="34" charset="0"/>
                <a:cs typeface="Arial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800" baseline="-25000" dirty="0">
                <a:solidFill>
                  <a:srgbClr val="CF346C"/>
                </a:solidFill>
                <a:cs typeface="Arial" charset="0"/>
              </a:endParaRPr>
            </a:p>
          </p:txBody>
        </p:sp>
        <p:grpSp>
          <p:nvGrpSpPr>
            <p:cNvPr id="4" name="Group 3"/>
            <p:cNvGrpSpPr>
              <a:grpSpLocks noChangeAspect="1"/>
            </p:cNvGrpSpPr>
            <p:nvPr/>
          </p:nvGrpSpPr>
          <p:grpSpPr bwMode="auto">
            <a:xfrm>
              <a:off x="4440238" y="2787650"/>
              <a:ext cx="3214687" cy="1620838"/>
              <a:chOff x="2797" y="1756"/>
              <a:chExt cx="2025" cy="1021"/>
            </a:xfrm>
          </p:grpSpPr>
          <p:sp>
            <p:nvSpPr>
              <p:cNvPr id="16427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2797" y="1756"/>
                <a:ext cx="2025" cy="1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28" name="Freeform 4"/>
              <p:cNvSpPr>
                <a:spLocks/>
              </p:cNvSpPr>
              <p:nvPr/>
            </p:nvSpPr>
            <p:spPr bwMode="auto">
              <a:xfrm>
                <a:off x="3478" y="1834"/>
                <a:ext cx="1314" cy="507"/>
              </a:xfrm>
              <a:custGeom>
                <a:avLst/>
                <a:gdLst>
                  <a:gd name="T0" fmla="*/ 1190 w 222"/>
                  <a:gd name="T1" fmla="*/ 3024 h 85"/>
                  <a:gd name="T2" fmla="*/ 983 w 222"/>
                  <a:gd name="T3" fmla="*/ 2881 h 85"/>
                  <a:gd name="T4" fmla="*/ 0 w 222"/>
                  <a:gd name="T5" fmla="*/ 2881 h 85"/>
                  <a:gd name="T6" fmla="*/ 0 w 222"/>
                  <a:gd name="T7" fmla="*/ 1706 h 85"/>
                  <a:gd name="T8" fmla="*/ 1225 w 222"/>
                  <a:gd name="T9" fmla="*/ 143 h 85"/>
                  <a:gd name="T10" fmla="*/ 1930 w 222"/>
                  <a:gd name="T11" fmla="*/ 107 h 85"/>
                  <a:gd name="T12" fmla="*/ 3711 w 222"/>
                  <a:gd name="T13" fmla="*/ 0 h 85"/>
                  <a:gd name="T14" fmla="*/ 7706 w 222"/>
                  <a:gd name="T15" fmla="*/ 1992 h 85"/>
                  <a:gd name="T16" fmla="*/ 7777 w 222"/>
                  <a:gd name="T17" fmla="*/ 2064 h 85"/>
                  <a:gd name="T18" fmla="*/ 7777 w 222"/>
                  <a:gd name="T19" fmla="*/ 3024 h 85"/>
                  <a:gd name="T20" fmla="*/ 1190 w 222"/>
                  <a:gd name="T21" fmla="*/ 3024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2"/>
                  <a:gd name="T34" fmla="*/ 0 h 85"/>
                  <a:gd name="T35" fmla="*/ 222 w 222"/>
                  <a:gd name="T36" fmla="*/ 85 h 8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2" h="85">
                    <a:moveTo>
                      <a:pt x="34" y="85"/>
                    </a:moveTo>
                    <a:cubicBezTo>
                      <a:pt x="28" y="81"/>
                      <a:pt x="28" y="81"/>
                      <a:pt x="28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33"/>
                      <a:pt x="23" y="4"/>
                      <a:pt x="35" y="4"/>
                    </a:cubicBezTo>
                    <a:cubicBezTo>
                      <a:pt x="38" y="4"/>
                      <a:pt x="46" y="3"/>
                      <a:pt x="55" y="3"/>
                    </a:cubicBezTo>
                    <a:cubicBezTo>
                      <a:pt x="70" y="2"/>
                      <a:pt x="90" y="0"/>
                      <a:pt x="106" y="0"/>
                    </a:cubicBezTo>
                    <a:cubicBezTo>
                      <a:pt x="133" y="0"/>
                      <a:pt x="190" y="35"/>
                      <a:pt x="220" y="56"/>
                    </a:cubicBezTo>
                    <a:cubicBezTo>
                      <a:pt x="222" y="58"/>
                      <a:pt x="222" y="58"/>
                      <a:pt x="222" y="58"/>
                    </a:cubicBezTo>
                    <a:cubicBezTo>
                      <a:pt x="222" y="85"/>
                      <a:pt x="222" y="85"/>
                      <a:pt x="222" y="85"/>
                    </a:cubicBezTo>
                    <a:lnTo>
                      <a:pt x="34" y="85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29" name="Freeform 5"/>
              <p:cNvSpPr>
                <a:spLocks noEditPoints="1"/>
              </p:cNvSpPr>
              <p:nvPr/>
            </p:nvSpPr>
            <p:spPr bwMode="auto">
              <a:xfrm>
                <a:off x="3454" y="1810"/>
                <a:ext cx="1362" cy="555"/>
              </a:xfrm>
              <a:custGeom>
                <a:avLst/>
                <a:gdLst>
                  <a:gd name="T0" fmla="*/ 3855 w 230"/>
                  <a:gd name="T1" fmla="*/ 286 h 93"/>
                  <a:gd name="T2" fmla="*/ 7787 w 230"/>
                  <a:gd name="T3" fmla="*/ 2280 h 93"/>
                  <a:gd name="T4" fmla="*/ 7787 w 230"/>
                  <a:gd name="T5" fmla="*/ 3026 h 93"/>
                  <a:gd name="T6" fmla="*/ 1368 w 230"/>
                  <a:gd name="T7" fmla="*/ 3026 h 93"/>
                  <a:gd name="T8" fmla="*/ 1155 w 230"/>
                  <a:gd name="T9" fmla="*/ 2882 h 93"/>
                  <a:gd name="T10" fmla="*/ 278 w 230"/>
                  <a:gd name="T11" fmla="*/ 2882 h 93"/>
                  <a:gd name="T12" fmla="*/ 278 w 230"/>
                  <a:gd name="T13" fmla="*/ 1850 h 93"/>
                  <a:gd name="T14" fmla="*/ 1368 w 230"/>
                  <a:gd name="T15" fmla="*/ 430 h 93"/>
                  <a:gd name="T16" fmla="*/ 3855 w 230"/>
                  <a:gd name="T17" fmla="*/ 286 h 93"/>
                  <a:gd name="T18" fmla="*/ 3855 w 230"/>
                  <a:gd name="T19" fmla="*/ 0 h 93"/>
                  <a:gd name="T20" fmla="*/ 2067 w 230"/>
                  <a:gd name="T21" fmla="*/ 107 h 93"/>
                  <a:gd name="T22" fmla="*/ 1368 w 230"/>
                  <a:gd name="T23" fmla="*/ 143 h 93"/>
                  <a:gd name="T24" fmla="*/ 0 w 230"/>
                  <a:gd name="T25" fmla="*/ 1850 h 93"/>
                  <a:gd name="T26" fmla="*/ 0 w 230"/>
                  <a:gd name="T27" fmla="*/ 2882 h 93"/>
                  <a:gd name="T28" fmla="*/ 0 w 230"/>
                  <a:gd name="T29" fmla="*/ 3169 h 93"/>
                  <a:gd name="T30" fmla="*/ 278 w 230"/>
                  <a:gd name="T31" fmla="*/ 3169 h 93"/>
                  <a:gd name="T32" fmla="*/ 1090 w 230"/>
                  <a:gd name="T33" fmla="*/ 3169 h 93"/>
                  <a:gd name="T34" fmla="*/ 1190 w 230"/>
                  <a:gd name="T35" fmla="*/ 3276 h 93"/>
                  <a:gd name="T36" fmla="*/ 1261 w 230"/>
                  <a:gd name="T37" fmla="*/ 3312 h 93"/>
                  <a:gd name="T38" fmla="*/ 1368 w 230"/>
                  <a:gd name="T39" fmla="*/ 3312 h 93"/>
                  <a:gd name="T40" fmla="*/ 7787 w 230"/>
                  <a:gd name="T41" fmla="*/ 3312 h 93"/>
                  <a:gd name="T42" fmla="*/ 8065 w 230"/>
                  <a:gd name="T43" fmla="*/ 3312 h 93"/>
                  <a:gd name="T44" fmla="*/ 8065 w 230"/>
                  <a:gd name="T45" fmla="*/ 3026 h 93"/>
                  <a:gd name="T46" fmla="*/ 8065 w 230"/>
                  <a:gd name="T47" fmla="*/ 2280 h 93"/>
                  <a:gd name="T48" fmla="*/ 8065 w 230"/>
                  <a:gd name="T49" fmla="*/ 2136 h 93"/>
                  <a:gd name="T50" fmla="*/ 7923 w 230"/>
                  <a:gd name="T51" fmla="*/ 2029 h 93"/>
                  <a:gd name="T52" fmla="*/ 3855 w 230"/>
                  <a:gd name="T53" fmla="*/ 0 h 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0"/>
                  <a:gd name="T82" fmla="*/ 0 h 93"/>
                  <a:gd name="T83" fmla="*/ 230 w 230"/>
                  <a:gd name="T84" fmla="*/ 93 h 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0" h="93">
                    <a:moveTo>
                      <a:pt x="110" y="8"/>
                    </a:moveTo>
                    <a:cubicBezTo>
                      <a:pt x="136" y="8"/>
                      <a:pt x="192" y="42"/>
                      <a:pt x="222" y="64"/>
                    </a:cubicBezTo>
                    <a:cubicBezTo>
                      <a:pt x="222" y="85"/>
                      <a:pt x="222" y="85"/>
                      <a:pt x="222" y="85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8" y="81"/>
                      <a:pt x="8" y="66"/>
                      <a:pt x="8" y="52"/>
                    </a:cubicBezTo>
                    <a:cubicBezTo>
                      <a:pt x="8" y="39"/>
                      <a:pt x="30" y="12"/>
                      <a:pt x="39" y="12"/>
                    </a:cubicBezTo>
                    <a:cubicBezTo>
                      <a:pt x="48" y="12"/>
                      <a:pt x="85" y="8"/>
                      <a:pt x="110" y="8"/>
                    </a:cubicBezTo>
                    <a:moveTo>
                      <a:pt x="110" y="0"/>
                    </a:moveTo>
                    <a:cubicBezTo>
                      <a:pt x="94" y="0"/>
                      <a:pt x="74" y="2"/>
                      <a:pt x="59" y="3"/>
                    </a:cubicBezTo>
                    <a:cubicBezTo>
                      <a:pt x="50" y="3"/>
                      <a:pt x="42" y="4"/>
                      <a:pt x="39" y="4"/>
                    </a:cubicBezTo>
                    <a:cubicBezTo>
                      <a:pt x="24" y="4"/>
                      <a:pt x="0" y="36"/>
                      <a:pt x="0" y="52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31" y="89"/>
                      <a:pt x="31" y="89"/>
                      <a:pt x="31" y="89"/>
                    </a:cubicBezTo>
                    <a:cubicBezTo>
                      <a:pt x="34" y="92"/>
                      <a:pt x="34" y="92"/>
                      <a:pt x="34" y="92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222" y="93"/>
                      <a:pt x="222" y="93"/>
                      <a:pt x="222" y="93"/>
                    </a:cubicBezTo>
                    <a:cubicBezTo>
                      <a:pt x="230" y="93"/>
                      <a:pt x="230" y="93"/>
                      <a:pt x="230" y="93"/>
                    </a:cubicBezTo>
                    <a:cubicBezTo>
                      <a:pt x="230" y="85"/>
                      <a:pt x="230" y="85"/>
                      <a:pt x="230" y="85"/>
                    </a:cubicBezTo>
                    <a:cubicBezTo>
                      <a:pt x="230" y="64"/>
                      <a:pt x="230" y="64"/>
                      <a:pt x="230" y="64"/>
                    </a:cubicBezTo>
                    <a:cubicBezTo>
                      <a:pt x="230" y="60"/>
                      <a:pt x="230" y="60"/>
                      <a:pt x="230" y="60"/>
                    </a:cubicBezTo>
                    <a:cubicBezTo>
                      <a:pt x="226" y="57"/>
                      <a:pt x="226" y="57"/>
                      <a:pt x="226" y="57"/>
                    </a:cubicBezTo>
                    <a:cubicBezTo>
                      <a:pt x="196" y="35"/>
                      <a:pt x="138" y="0"/>
                      <a:pt x="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30" name="Freeform 6"/>
              <p:cNvSpPr>
                <a:spLocks/>
              </p:cNvSpPr>
              <p:nvPr/>
            </p:nvSpPr>
            <p:spPr bwMode="auto">
              <a:xfrm>
                <a:off x="3626" y="1911"/>
                <a:ext cx="876" cy="167"/>
              </a:xfrm>
              <a:custGeom>
                <a:avLst/>
                <a:gdLst>
                  <a:gd name="T0" fmla="*/ 349 w 148"/>
                  <a:gd name="T1" fmla="*/ 107 h 28"/>
                  <a:gd name="T2" fmla="*/ 1083 w 148"/>
                  <a:gd name="T3" fmla="*/ 72 h 28"/>
                  <a:gd name="T4" fmla="*/ 2835 w 148"/>
                  <a:gd name="T5" fmla="*/ 0 h 28"/>
                  <a:gd name="T6" fmla="*/ 5185 w 148"/>
                  <a:gd name="T7" fmla="*/ 996 h 28"/>
                  <a:gd name="T8" fmla="*/ 0 w 148"/>
                  <a:gd name="T9" fmla="*/ 465 h 28"/>
                  <a:gd name="T10" fmla="*/ 349 w 148"/>
                  <a:gd name="T11" fmla="*/ 107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28"/>
                  <a:gd name="T20" fmla="*/ 148 w 14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28">
                    <a:moveTo>
                      <a:pt x="10" y="3"/>
                    </a:moveTo>
                    <a:cubicBezTo>
                      <a:pt x="14" y="3"/>
                      <a:pt x="21" y="3"/>
                      <a:pt x="31" y="2"/>
                    </a:cubicBezTo>
                    <a:cubicBezTo>
                      <a:pt x="45" y="1"/>
                      <a:pt x="66" y="0"/>
                      <a:pt x="81" y="0"/>
                    </a:cubicBezTo>
                    <a:cubicBezTo>
                      <a:pt x="95" y="0"/>
                      <a:pt x="123" y="13"/>
                      <a:pt x="148" y="28"/>
                    </a:cubicBezTo>
                    <a:cubicBezTo>
                      <a:pt x="100" y="18"/>
                      <a:pt x="50" y="14"/>
                      <a:pt x="0" y="13"/>
                    </a:cubicBezTo>
                    <a:cubicBezTo>
                      <a:pt x="4" y="8"/>
                      <a:pt x="8" y="4"/>
                      <a:pt x="1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31" name="Oval 7"/>
              <p:cNvSpPr>
                <a:spLocks noChangeArrowheads="1"/>
              </p:cNvSpPr>
              <p:nvPr/>
            </p:nvSpPr>
            <p:spPr bwMode="auto">
              <a:xfrm>
                <a:off x="4455" y="2168"/>
                <a:ext cx="195" cy="203"/>
              </a:xfrm>
              <a:prstGeom prst="ellipse">
                <a:avLst/>
              </a:prstGeom>
              <a:solidFill>
                <a:srgbClr val="FFFFFF"/>
              </a:solidFill>
              <a:ln w="74613">
                <a:solidFill>
                  <a:srgbClr val="A1A1A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32" name="Line 8"/>
              <p:cNvSpPr>
                <a:spLocks noChangeShapeType="1"/>
              </p:cNvSpPr>
              <p:nvPr/>
            </p:nvSpPr>
            <p:spPr bwMode="auto">
              <a:xfrm flipH="1">
                <a:off x="3294" y="2568"/>
                <a:ext cx="255" cy="1"/>
              </a:xfrm>
              <a:prstGeom prst="line">
                <a:avLst/>
              </a:prstGeom>
              <a:noFill/>
              <a:ln w="74613" cap="rnd">
                <a:solidFill>
                  <a:srgbClr val="A1A1A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33" name="Line 9"/>
              <p:cNvSpPr>
                <a:spLocks noChangeShapeType="1"/>
              </p:cNvSpPr>
              <p:nvPr/>
            </p:nvSpPr>
            <p:spPr bwMode="auto">
              <a:xfrm flipH="1">
                <a:off x="3294" y="2699"/>
                <a:ext cx="255" cy="1"/>
              </a:xfrm>
              <a:prstGeom prst="line">
                <a:avLst/>
              </a:prstGeom>
              <a:noFill/>
              <a:ln w="74613" cap="rnd">
                <a:solidFill>
                  <a:srgbClr val="A1A1A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34" name="Rectangle 10"/>
              <p:cNvSpPr>
                <a:spLocks noChangeArrowheads="1"/>
              </p:cNvSpPr>
              <p:nvPr/>
            </p:nvSpPr>
            <p:spPr bwMode="auto">
              <a:xfrm>
                <a:off x="3205" y="2496"/>
                <a:ext cx="225" cy="275"/>
              </a:xfrm>
              <a:prstGeom prst="rect">
                <a:avLst/>
              </a:prstGeom>
              <a:solidFill>
                <a:srgbClr val="A1A1A1"/>
              </a:solid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35" name="Freeform 11"/>
              <p:cNvSpPr>
                <a:spLocks/>
              </p:cNvSpPr>
              <p:nvPr/>
            </p:nvSpPr>
            <p:spPr bwMode="auto">
              <a:xfrm>
                <a:off x="3152" y="2508"/>
                <a:ext cx="65" cy="257"/>
              </a:xfrm>
              <a:custGeom>
                <a:avLst/>
                <a:gdLst>
                  <a:gd name="T0" fmla="*/ 384 w 11"/>
                  <a:gd name="T1" fmla="*/ 962 h 43"/>
                  <a:gd name="T2" fmla="*/ 384 w 11"/>
                  <a:gd name="T3" fmla="*/ 538 h 43"/>
                  <a:gd name="T4" fmla="*/ 384 w 11"/>
                  <a:gd name="T5" fmla="*/ 0 h 43"/>
                  <a:gd name="T6" fmla="*/ 0 w 11"/>
                  <a:gd name="T7" fmla="*/ 538 h 43"/>
                  <a:gd name="T8" fmla="*/ 0 w 11"/>
                  <a:gd name="T9" fmla="*/ 538 h 43"/>
                  <a:gd name="T10" fmla="*/ 0 w 11"/>
                  <a:gd name="T11" fmla="*/ 962 h 43"/>
                  <a:gd name="T12" fmla="*/ 0 w 11"/>
                  <a:gd name="T13" fmla="*/ 998 h 43"/>
                  <a:gd name="T14" fmla="*/ 384 w 11"/>
                  <a:gd name="T15" fmla="*/ 1536 h 43"/>
                  <a:gd name="T16" fmla="*/ 384 w 11"/>
                  <a:gd name="T17" fmla="*/ 962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43"/>
                  <a:gd name="T29" fmla="*/ 11 w 1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43">
                    <a:moveTo>
                      <a:pt x="11" y="27"/>
                    </a:move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3"/>
                      <a:pt x="7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7" y="28"/>
                      <a:pt x="11" y="39"/>
                      <a:pt x="11" y="43"/>
                    </a:cubicBez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36" name="Freeform 12"/>
              <p:cNvSpPr>
                <a:spLocks/>
              </p:cNvSpPr>
              <p:nvPr/>
            </p:nvSpPr>
            <p:spPr bwMode="auto">
              <a:xfrm>
                <a:off x="2779" y="2377"/>
                <a:ext cx="545" cy="257"/>
              </a:xfrm>
              <a:custGeom>
                <a:avLst/>
                <a:gdLst>
                  <a:gd name="T0" fmla="*/ 3193 w 92"/>
                  <a:gd name="T1" fmla="*/ 1536 h 43"/>
                  <a:gd name="T2" fmla="*/ 877 w 92"/>
                  <a:gd name="T3" fmla="*/ 1536 h 43"/>
                  <a:gd name="T4" fmla="*/ 877 w 92"/>
                  <a:gd name="T5" fmla="*/ 0 h 43"/>
                  <a:gd name="T6" fmla="*/ 3229 w 92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2"/>
                  <a:gd name="T13" fmla="*/ 0 h 43"/>
                  <a:gd name="T14" fmla="*/ 92 w 92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2" h="43">
                    <a:moveTo>
                      <a:pt x="91" y="43"/>
                    </a:moveTo>
                    <a:cubicBezTo>
                      <a:pt x="68" y="43"/>
                      <a:pt x="48" y="43"/>
                      <a:pt x="25" y="43"/>
                    </a:cubicBezTo>
                    <a:cubicBezTo>
                      <a:pt x="2" y="43"/>
                      <a:pt x="0" y="0"/>
                      <a:pt x="25" y="0"/>
                    </a:cubicBezTo>
                    <a:cubicBezTo>
                      <a:pt x="50" y="0"/>
                      <a:pt x="92" y="0"/>
                      <a:pt x="92" y="0"/>
                    </a:cubicBezTo>
                  </a:path>
                </a:pathLst>
              </a:custGeom>
              <a:noFill/>
              <a:ln w="74613" cap="flat">
                <a:solidFill>
                  <a:srgbClr val="A1A1A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37" name="Freeform 13"/>
              <p:cNvSpPr>
                <a:spLocks/>
              </p:cNvSpPr>
              <p:nvPr/>
            </p:nvSpPr>
            <p:spPr bwMode="auto">
              <a:xfrm>
                <a:off x="3205" y="1786"/>
                <a:ext cx="818" cy="555"/>
              </a:xfrm>
              <a:custGeom>
                <a:avLst/>
                <a:gdLst>
                  <a:gd name="T0" fmla="*/ 1227 w 138"/>
                  <a:gd name="T1" fmla="*/ 3276 h 93"/>
                  <a:gd name="T2" fmla="*/ 0 w 138"/>
                  <a:gd name="T3" fmla="*/ 2990 h 93"/>
                  <a:gd name="T4" fmla="*/ 0 w 138"/>
                  <a:gd name="T5" fmla="*/ 1570 h 93"/>
                  <a:gd name="T6" fmla="*/ 0 w 138"/>
                  <a:gd name="T7" fmla="*/ 1534 h 93"/>
                  <a:gd name="T8" fmla="*/ 279 w 138"/>
                  <a:gd name="T9" fmla="*/ 997 h 93"/>
                  <a:gd name="T10" fmla="*/ 842 w 138"/>
                  <a:gd name="T11" fmla="*/ 36 h 93"/>
                  <a:gd name="T12" fmla="*/ 913 w 138"/>
                  <a:gd name="T13" fmla="*/ 0 h 93"/>
                  <a:gd name="T14" fmla="*/ 3130 w 138"/>
                  <a:gd name="T15" fmla="*/ 0 h 93"/>
                  <a:gd name="T16" fmla="*/ 3159 w 138"/>
                  <a:gd name="T17" fmla="*/ 36 h 93"/>
                  <a:gd name="T18" fmla="*/ 4849 w 138"/>
                  <a:gd name="T19" fmla="*/ 2990 h 93"/>
                  <a:gd name="T20" fmla="*/ 4849 w 138"/>
                  <a:gd name="T21" fmla="*/ 3133 h 93"/>
                  <a:gd name="T22" fmla="*/ 3337 w 138"/>
                  <a:gd name="T23" fmla="*/ 3312 h 93"/>
                  <a:gd name="T24" fmla="*/ 1227 w 138"/>
                  <a:gd name="T25" fmla="*/ 3276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8"/>
                  <a:gd name="T40" fmla="*/ 0 h 93"/>
                  <a:gd name="T41" fmla="*/ 138 w 138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8" h="93">
                    <a:moveTo>
                      <a:pt x="35" y="92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3" y="38"/>
                      <a:pt x="6" y="33"/>
                      <a:pt x="8" y="28"/>
                    </a:cubicBezTo>
                    <a:cubicBezTo>
                      <a:pt x="12" y="19"/>
                      <a:pt x="16" y="10"/>
                      <a:pt x="24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113" y="25"/>
                      <a:pt x="138" y="52"/>
                      <a:pt x="138" y="84"/>
                    </a:cubicBezTo>
                    <a:cubicBezTo>
                      <a:pt x="138" y="88"/>
                      <a:pt x="138" y="88"/>
                      <a:pt x="138" y="88"/>
                    </a:cubicBezTo>
                    <a:cubicBezTo>
                      <a:pt x="95" y="93"/>
                      <a:pt x="95" y="93"/>
                      <a:pt x="95" y="93"/>
                    </a:cubicBezTo>
                    <a:lnTo>
                      <a:pt x="35" y="92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38" name="Freeform 14"/>
              <p:cNvSpPr>
                <a:spLocks noEditPoints="1"/>
              </p:cNvSpPr>
              <p:nvPr/>
            </p:nvSpPr>
            <p:spPr bwMode="auto">
              <a:xfrm>
                <a:off x="3182" y="1762"/>
                <a:ext cx="864" cy="603"/>
              </a:xfrm>
              <a:custGeom>
                <a:avLst/>
                <a:gdLst>
                  <a:gd name="T0" fmla="*/ 3190 w 146"/>
                  <a:gd name="T1" fmla="*/ 287 h 101"/>
                  <a:gd name="T2" fmla="*/ 4835 w 146"/>
                  <a:gd name="T3" fmla="*/ 3134 h 101"/>
                  <a:gd name="T4" fmla="*/ 3432 w 146"/>
                  <a:gd name="T5" fmla="*/ 3314 h 101"/>
                  <a:gd name="T6" fmla="*/ 1367 w 146"/>
                  <a:gd name="T7" fmla="*/ 3278 h 101"/>
                  <a:gd name="T8" fmla="*/ 278 w 146"/>
                  <a:gd name="T9" fmla="*/ 3027 h 101"/>
                  <a:gd name="T10" fmla="*/ 278 w 146"/>
                  <a:gd name="T11" fmla="*/ 1749 h 101"/>
                  <a:gd name="T12" fmla="*/ 1083 w 146"/>
                  <a:gd name="T13" fmla="*/ 287 h 101"/>
                  <a:gd name="T14" fmla="*/ 3190 w 146"/>
                  <a:gd name="T15" fmla="*/ 287 h 101"/>
                  <a:gd name="T16" fmla="*/ 3290 w 146"/>
                  <a:gd name="T17" fmla="*/ 0 h 101"/>
                  <a:gd name="T18" fmla="*/ 3190 w 146"/>
                  <a:gd name="T19" fmla="*/ 0 h 101"/>
                  <a:gd name="T20" fmla="*/ 1083 w 146"/>
                  <a:gd name="T21" fmla="*/ 0 h 101"/>
                  <a:gd name="T22" fmla="*/ 982 w 146"/>
                  <a:gd name="T23" fmla="*/ 0 h 101"/>
                  <a:gd name="T24" fmla="*/ 911 w 146"/>
                  <a:gd name="T25" fmla="*/ 107 h 101"/>
                  <a:gd name="T26" fmla="*/ 278 w 146"/>
                  <a:gd name="T27" fmla="*/ 1069 h 101"/>
                  <a:gd name="T28" fmla="*/ 36 w 146"/>
                  <a:gd name="T29" fmla="*/ 1606 h 101"/>
                  <a:gd name="T30" fmla="*/ 0 w 146"/>
                  <a:gd name="T31" fmla="*/ 1678 h 101"/>
                  <a:gd name="T32" fmla="*/ 0 w 146"/>
                  <a:gd name="T33" fmla="*/ 1749 h 101"/>
                  <a:gd name="T34" fmla="*/ 0 w 146"/>
                  <a:gd name="T35" fmla="*/ 3027 h 101"/>
                  <a:gd name="T36" fmla="*/ 0 w 146"/>
                  <a:gd name="T37" fmla="*/ 3242 h 101"/>
                  <a:gd name="T38" fmla="*/ 213 w 146"/>
                  <a:gd name="T39" fmla="*/ 3314 h 101"/>
                  <a:gd name="T40" fmla="*/ 1332 w 146"/>
                  <a:gd name="T41" fmla="*/ 3564 h 101"/>
                  <a:gd name="T42" fmla="*/ 1332 w 146"/>
                  <a:gd name="T43" fmla="*/ 3564 h 101"/>
                  <a:gd name="T44" fmla="*/ 1367 w 146"/>
                  <a:gd name="T45" fmla="*/ 3564 h 101"/>
                  <a:gd name="T46" fmla="*/ 3432 w 146"/>
                  <a:gd name="T47" fmla="*/ 3600 h 101"/>
                  <a:gd name="T48" fmla="*/ 3468 w 146"/>
                  <a:gd name="T49" fmla="*/ 3600 h 101"/>
                  <a:gd name="T50" fmla="*/ 3468 w 146"/>
                  <a:gd name="T51" fmla="*/ 3600 h 101"/>
                  <a:gd name="T52" fmla="*/ 4870 w 146"/>
                  <a:gd name="T53" fmla="*/ 3421 h 101"/>
                  <a:gd name="T54" fmla="*/ 5113 w 146"/>
                  <a:gd name="T55" fmla="*/ 3421 h 101"/>
                  <a:gd name="T56" fmla="*/ 5113 w 146"/>
                  <a:gd name="T57" fmla="*/ 3134 h 101"/>
                  <a:gd name="T58" fmla="*/ 3397 w 146"/>
                  <a:gd name="T59" fmla="*/ 107 h 101"/>
                  <a:gd name="T60" fmla="*/ 3290 w 146"/>
                  <a:gd name="T61" fmla="*/ 0 h 10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6"/>
                  <a:gd name="T94" fmla="*/ 0 h 101"/>
                  <a:gd name="T95" fmla="*/ 146 w 146"/>
                  <a:gd name="T96" fmla="*/ 101 h 10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6" h="101">
                    <a:moveTo>
                      <a:pt x="91" y="8"/>
                    </a:moveTo>
                    <a:cubicBezTo>
                      <a:pt x="112" y="29"/>
                      <a:pt x="138" y="57"/>
                      <a:pt x="138" y="88"/>
                    </a:cubicBezTo>
                    <a:cubicBezTo>
                      <a:pt x="98" y="93"/>
                      <a:pt x="98" y="93"/>
                      <a:pt x="98" y="93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7" y="33"/>
                      <a:pt x="19" y="20"/>
                      <a:pt x="31" y="8"/>
                    </a:cubicBezTo>
                    <a:cubicBezTo>
                      <a:pt x="91" y="8"/>
                      <a:pt x="91" y="8"/>
                      <a:pt x="91" y="8"/>
                    </a:cubicBezTo>
                    <a:moveTo>
                      <a:pt x="94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17" y="11"/>
                      <a:pt x="13" y="21"/>
                      <a:pt x="8" y="30"/>
                    </a:cubicBezTo>
                    <a:cubicBezTo>
                      <a:pt x="6" y="35"/>
                      <a:pt x="4" y="40"/>
                      <a:pt x="1" y="4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46" y="96"/>
                      <a:pt x="146" y="96"/>
                      <a:pt x="146" y="96"/>
                    </a:cubicBezTo>
                    <a:cubicBezTo>
                      <a:pt x="146" y="88"/>
                      <a:pt x="146" y="88"/>
                      <a:pt x="146" y="88"/>
                    </a:cubicBezTo>
                    <a:cubicBezTo>
                      <a:pt x="146" y="55"/>
                      <a:pt x="121" y="27"/>
                      <a:pt x="97" y="3"/>
                    </a:cubicBezTo>
                    <a:cubicBezTo>
                      <a:pt x="94" y="0"/>
                      <a:pt x="94" y="0"/>
                      <a:pt x="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39" name="Oval 15"/>
              <p:cNvSpPr>
                <a:spLocks noChangeArrowheads="1"/>
              </p:cNvSpPr>
              <p:nvPr/>
            </p:nvSpPr>
            <p:spPr bwMode="auto">
              <a:xfrm>
                <a:off x="3229" y="2168"/>
                <a:ext cx="195" cy="203"/>
              </a:xfrm>
              <a:prstGeom prst="ellipse">
                <a:avLst/>
              </a:prstGeom>
              <a:solidFill>
                <a:srgbClr val="FFFFFF"/>
              </a:solidFill>
              <a:ln w="74613">
                <a:solidFill>
                  <a:srgbClr val="A1A1A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40" name="Oval 16"/>
              <p:cNvSpPr>
                <a:spLocks noChangeArrowheads="1"/>
              </p:cNvSpPr>
              <p:nvPr/>
            </p:nvSpPr>
            <p:spPr bwMode="auto">
              <a:xfrm>
                <a:off x="3750" y="2168"/>
                <a:ext cx="201" cy="203"/>
              </a:xfrm>
              <a:prstGeom prst="ellipse">
                <a:avLst/>
              </a:prstGeom>
              <a:solidFill>
                <a:srgbClr val="FFFFFF"/>
              </a:solidFill>
              <a:ln w="74613">
                <a:solidFill>
                  <a:srgbClr val="A1A1A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41" name="Freeform 17"/>
              <p:cNvSpPr>
                <a:spLocks/>
              </p:cNvSpPr>
              <p:nvPr/>
            </p:nvSpPr>
            <p:spPr bwMode="auto">
              <a:xfrm>
                <a:off x="3330" y="1857"/>
                <a:ext cx="94" cy="120"/>
              </a:xfrm>
              <a:custGeom>
                <a:avLst/>
                <a:gdLst>
                  <a:gd name="T0" fmla="*/ 94 w 94"/>
                  <a:gd name="T1" fmla="*/ 0 h 120"/>
                  <a:gd name="T2" fmla="*/ 65 w 94"/>
                  <a:gd name="T3" fmla="*/ 0 h 120"/>
                  <a:gd name="T4" fmla="*/ 0 w 94"/>
                  <a:gd name="T5" fmla="*/ 114 h 120"/>
                  <a:gd name="T6" fmla="*/ 53 w 94"/>
                  <a:gd name="T7" fmla="*/ 120 h 120"/>
                  <a:gd name="T8" fmla="*/ 94 w 9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120"/>
                  <a:gd name="T17" fmla="*/ 94 w 9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120">
                    <a:moveTo>
                      <a:pt x="94" y="0"/>
                    </a:moveTo>
                    <a:lnTo>
                      <a:pt x="65" y="0"/>
                    </a:lnTo>
                    <a:lnTo>
                      <a:pt x="0" y="114"/>
                    </a:lnTo>
                    <a:lnTo>
                      <a:pt x="53" y="12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42" name="Freeform 18"/>
              <p:cNvSpPr>
                <a:spLocks/>
              </p:cNvSpPr>
              <p:nvPr/>
            </p:nvSpPr>
            <p:spPr bwMode="auto">
              <a:xfrm>
                <a:off x="3430" y="1857"/>
                <a:ext cx="397" cy="186"/>
              </a:xfrm>
              <a:custGeom>
                <a:avLst/>
                <a:gdLst>
                  <a:gd name="T0" fmla="*/ 0 w 67"/>
                  <a:gd name="T1" fmla="*/ 756 h 31"/>
                  <a:gd name="T2" fmla="*/ 2352 w 67"/>
                  <a:gd name="T3" fmla="*/ 1116 h 31"/>
                  <a:gd name="T4" fmla="*/ 1582 w 67"/>
                  <a:gd name="T5" fmla="*/ 0 h 31"/>
                  <a:gd name="T6" fmla="*/ 243 w 67"/>
                  <a:gd name="T7" fmla="*/ 0 h 31"/>
                  <a:gd name="T8" fmla="*/ 0 w 67"/>
                  <a:gd name="T9" fmla="*/ 756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31"/>
                  <a:gd name="T17" fmla="*/ 67 w 6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31">
                    <a:moveTo>
                      <a:pt x="0" y="21"/>
                    </a:moveTo>
                    <a:cubicBezTo>
                      <a:pt x="67" y="31"/>
                      <a:pt x="67" y="31"/>
                      <a:pt x="67" y="31"/>
                    </a:cubicBezTo>
                    <a:cubicBezTo>
                      <a:pt x="61" y="21"/>
                      <a:pt x="51" y="6"/>
                      <a:pt x="45" y="0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 sz="1800" baseline="-250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6392" name="Textfeld 14"/>
          <p:cNvSpPr txBox="1">
            <a:spLocks noChangeArrowheads="1"/>
          </p:cNvSpPr>
          <p:nvPr/>
        </p:nvSpPr>
        <p:spPr bwMode="auto">
          <a:xfrm>
            <a:off x="263087" y="3945858"/>
            <a:ext cx="3959265" cy="220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5000" b="1" baseline="-25000" dirty="0">
                <a:solidFill>
                  <a:srgbClr val="CF346C"/>
                </a:solidFill>
                <a:latin typeface="Arial Narrow" pitchFamily="34" charset="0"/>
                <a:cs typeface="Arial" charset="0"/>
              </a:rPr>
              <a:t>STAVBA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1400" dirty="0" smtClean="0">
              <a:solidFill>
                <a:srgbClr val="000000"/>
              </a:solidFill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 dirty="0" err="1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Energ</a:t>
            </a:r>
            <a:r>
              <a:rPr lang="sk-SK" sz="22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etická efektívnosť, nakladanie s vodou, infraštruktúra a obnoviteľné zdroje energie.</a:t>
            </a:r>
            <a:endParaRPr lang="de-DE" sz="2200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 baseline="-25000" dirty="0">
              <a:solidFill>
                <a:srgbClr val="000000"/>
              </a:solidFill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 baseline="-25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" name="Group 21"/>
          <p:cNvGrpSpPr>
            <a:grpSpLocks noChangeAspect="1"/>
          </p:cNvGrpSpPr>
          <p:nvPr/>
        </p:nvGrpSpPr>
        <p:grpSpPr bwMode="auto">
          <a:xfrm>
            <a:off x="694681" y="2151561"/>
            <a:ext cx="2710694" cy="1594387"/>
            <a:chOff x="438" y="1504"/>
            <a:chExt cx="1708" cy="1004"/>
          </a:xfrm>
        </p:grpSpPr>
        <p:sp>
          <p:nvSpPr>
            <p:cNvPr id="16394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38" y="1504"/>
              <a:ext cx="1708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395" name="Rectangle 22"/>
            <p:cNvSpPr>
              <a:spLocks noChangeArrowheads="1"/>
            </p:cNvSpPr>
            <p:nvPr/>
          </p:nvSpPr>
          <p:spPr bwMode="auto">
            <a:xfrm>
              <a:off x="450" y="1540"/>
              <a:ext cx="421" cy="950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396" name="Rectangle 23"/>
            <p:cNvSpPr>
              <a:spLocks noChangeArrowheads="1"/>
            </p:cNvSpPr>
            <p:nvPr/>
          </p:nvSpPr>
          <p:spPr bwMode="auto">
            <a:xfrm>
              <a:off x="503" y="2251"/>
              <a:ext cx="131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397" name="Rectangle 24"/>
            <p:cNvSpPr>
              <a:spLocks noChangeArrowheads="1"/>
            </p:cNvSpPr>
            <p:nvPr/>
          </p:nvSpPr>
          <p:spPr bwMode="auto">
            <a:xfrm>
              <a:off x="681" y="2251"/>
              <a:ext cx="131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398" name="Rectangle 25"/>
            <p:cNvSpPr>
              <a:spLocks noChangeArrowheads="1"/>
            </p:cNvSpPr>
            <p:nvPr/>
          </p:nvSpPr>
          <p:spPr bwMode="auto">
            <a:xfrm>
              <a:off x="503" y="2090"/>
              <a:ext cx="131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399" name="Rectangle 26"/>
            <p:cNvSpPr>
              <a:spLocks noChangeArrowheads="1"/>
            </p:cNvSpPr>
            <p:nvPr/>
          </p:nvSpPr>
          <p:spPr bwMode="auto">
            <a:xfrm>
              <a:off x="681" y="2090"/>
              <a:ext cx="131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0" name="Rectangle 27"/>
            <p:cNvSpPr>
              <a:spLocks noChangeArrowheads="1"/>
            </p:cNvSpPr>
            <p:nvPr/>
          </p:nvSpPr>
          <p:spPr bwMode="auto">
            <a:xfrm>
              <a:off x="503" y="1928"/>
              <a:ext cx="131" cy="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1" name="Rectangle 28"/>
            <p:cNvSpPr>
              <a:spLocks noChangeArrowheads="1"/>
            </p:cNvSpPr>
            <p:nvPr/>
          </p:nvSpPr>
          <p:spPr bwMode="auto">
            <a:xfrm>
              <a:off x="681" y="1928"/>
              <a:ext cx="131" cy="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2" name="Rectangle 29"/>
            <p:cNvSpPr>
              <a:spLocks noChangeArrowheads="1"/>
            </p:cNvSpPr>
            <p:nvPr/>
          </p:nvSpPr>
          <p:spPr bwMode="auto">
            <a:xfrm>
              <a:off x="503" y="1773"/>
              <a:ext cx="131" cy="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3" name="Rectangle 30"/>
            <p:cNvSpPr>
              <a:spLocks noChangeArrowheads="1"/>
            </p:cNvSpPr>
            <p:nvPr/>
          </p:nvSpPr>
          <p:spPr bwMode="auto">
            <a:xfrm>
              <a:off x="681" y="1773"/>
              <a:ext cx="131" cy="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4" name="Rectangle 31"/>
            <p:cNvSpPr>
              <a:spLocks noChangeArrowheads="1"/>
            </p:cNvSpPr>
            <p:nvPr/>
          </p:nvSpPr>
          <p:spPr bwMode="auto">
            <a:xfrm>
              <a:off x="503" y="1611"/>
              <a:ext cx="131" cy="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5" name="Rectangle 32"/>
            <p:cNvSpPr>
              <a:spLocks noChangeArrowheads="1"/>
            </p:cNvSpPr>
            <p:nvPr/>
          </p:nvSpPr>
          <p:spPr bwMode="auto">
            <a:xfrm>
              <a:off x="681" y="1611"/>
              <a:ext cx="131" cy="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6" name="Freeform 33"/>
            <p:cNvSpPr>
              <a:spLocks/>
            </p:cNvSpPr>
            <p:nvPr/>
          </p:nvSpPr>
          <p:spPr bwMode="auto">
            <a:xfrm>
              <a:off x="432" y="1504"/>
              <a:ext cx="451" cy="36"/>
            </a:xfrm>
            <a:custGeom>
              <a:avLst/>
              <a:gdLst>
                <a:gd name="T0" fmla="*/ 451 w 451"/>
                <a:gd name="T1" fmla="*/ 0 h 36"/>
                <a:gd name="T2" fmla="*/ 0 w 451"/>
                <a:gd name="T3" fmla="*/ 0 h 36"/>
                <a:gd name="T4" fmla="*/ 18 w 451"/>
                <a:gd name="T5" fmla="*/ 36 h 36"/>
                <a:gd name="T6" fmla="*/ 439 w 451"/>
                <a:gd name="T7" fmla="*/ 36 h 36"/>
                <a:gd name="T8" fmla="*/ 451 w 451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36"/>
                <a:gd name="T17" fmla="*/ 451 w 45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36">
                  <a:moveTo>
                    <a:pt x="451" y="0"/>
                  </a:moveTo>
                  <a:lnTo>
                    <a:pt x="0" y="0"/>
                  </a:lnTo>
                  <a:lnTo>
                    <a:pt x="18" y="36"/>
                  </a:lnTo>
                  <a:lnTo>
                    <a:pt x="439" y="3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7" name="Rectangle 34"/>
            <p:cNvSpPr>
              <a:spLocks noChangeArrowheads="1"/>
            </p:cNvSpPr>
            <p:nvPr/>
          </p:nvSpPr>
          <p:spPr bwMode="auto">
            <a:xfrm>
              <a:off x="942" y="2227"/>
              <a:ext cx="860" cy="263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8" name="Freeform 35"/>
            <p:cNvSpPr>
              <a:spLocks/>
            </p:cNvSpPr>
            <p:nvPr/>
          </p:nvSpPr>
          <p:spPr bwMode="auto">
            <a:xfrm>
              <a:off x="942" y="2048"/>
              <a:ext cx="860" cy="149"/>
            </a:xfrm>
            <a:custGeom>
              <a:avLst/>
              <a:gdLst>
                <a:gd name="T0" fmla="*/ 2568 w 145"/>
                <a:gd name="T1" fmla="*/ 0 h 25"/>
                <a:gd name="T2" fmla="*/ 0 w 145"/>
                <a:gd name="T3" fmla="*/ 888 h 25"/>
                <a:gd name="T4" fmla="*/ 5101 w 145"/>
                <a:gd name="T5" fmla="*/ 888 h 25"/>
                <a:gd name="T6" fmla="*/ 2568 w 145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25"/>
                <a:gd name="T14" fmla="*/ 145 w 14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25">
                  <a:moveTo>
                    <a:pt x="73" y="0"/>
                  </a:moveTo>
                  <a:cubicBezTo>
                    <a:pt x="32" y="0"/>
                    <a:pt x="0" y="13"/>
                    <a:pt x="0" y="25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5" y="13"/>
                    <a:pt x="113" y="0"/>
                    <a:pt x="73" y="0"/>
                  </a:cubicBez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9" name="Line 36"/>
            <p:cNvSpPr>
              <a:spLocks noChangeShapeType="1"/>
            </p:cNvSpPr>
            <p:nvPr/>
          </p:nvSpPr>
          <p:spPr bwMode="auto">
            <a:xfrm>
              <a:off x="1375" y="2227"/>
              <a:ext cx="1" cy="26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10" name="Line 37"/>
            <p:cNvSpPr>
              <a:spLocks noChangeShapeType="1"/>
            </p:cNvSpPr>
            <p:nvPr/>
          </p:nvSpPr>
          <p:spPr bwMode="auto">
            <a:xfrm>
              <a:off x="1274" y="2227"/>
              <a:ext cx="1" cy="26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11" name="Line 38"/>
            <p:cNvSpPr>
              <a:spLocks noChangeShapeType="1"/>
            </p:cNvSpPr>
            <p:nvPr/>
          </p:nvSpPr>
          <p:spPr bwMode="auto">
            <a:xfrm>
              <a:off x="1191" y="2227"/>
              <a:ext cx="1" cy="26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12" name="Line 39"/>
            <p:cNvSpPr>
              <a:spLocks noChangeShapeType="1"/>
            </p:cNvSpPr>
            <p:nvPr/>
          </p:nvSpPr>
          <p:spPr bwMode="auto">
            <a:xfrm>
              <a:off x="1126" y="2227"/>
              <a:ext cx="1" cy="26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13" name="Line 40"/>
            <p:cNvSpPr>
              <a:spLocks noChangeShapeType="1"/>
            </p:cNvSpPr>
            <p:nvPr/>
          </p:nvSpPr>
          <p:spPr bwMode="auto">
            <a:xfrm>
              <a:off x="1061" y="2227"/>
              <a:ext cx="1" cy="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14" name="Line 41"/>
            <p:cNvSpPr>
              <a:spLocks noChangeShapeType="1"/>
            </p:cNvSpPr>
            <p:nvPr/>
          </p:nvSpPr>
          <p:spPr bwMode="auto">
            <a:xfrm>
              <a:off x="1007" y="2227"/>
              <a:ext cx="1" cy="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15" name="Line 42"/>
            <p:cNvSpPr>
              <a:spLocks noChangeShapeType="1"/>
            </p:cNvSpPr>
            <p:nvPr/>
          </p:nvSpPr>
          <p:spPr bwMode="auto">
            <a:xfrm>
              <a:off x="972" y="2227"/>
              <a:ext cx="1" cy="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16" name="Line 43"/>
            <p:cNvSpPr>
              <a:spLocks noChangeShapeType="1"/>
            </p:cNvSpPr>
            <p:nvPr/>
          </p:nvSpPr>
          <p:spPr bwMode="auto">
            <a:xfrm>
              <a:off x="1470" y="2227"/>
              <a:ext cx="1" cy="26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17" name="Line 44"/>
            <p:cNvSpPr>
              <a:spLocks noChangeShapeType="1"/>
            </p:cNvSpPr>
            <p:nvPr/>
          </p:nvSpPr>
          <p:spPr bwMode="auto">
            <a:xfrm>
              <a:off x="1553" y="2227"/>
              <a:ext cx="1" cy="26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18" name="Line 45"/>
            <p:cNvSpPr>
              <a:spLocks noChangeShapeType="1"/>
            </p:cNvSpPr>
            <p:nvPr/>
          </p:nvSpPr>
          <p:spPr bwMode="auto">
            <a:xfrm>
              <a:off x="1618" y="2227"/>
              <a:ext cx="1" cy="26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19" name="Line 46"/>
            <p:cNvSpPr>
              <a:spLocks noChangeShapeType="1"/>
            </p:cNvSpPr>
            <p:nvPr/>
          </p:nvSpPr>
          <p:spPr bwMode="auto">
            <a:xfrm>
              <a:off x="1683" y="2227"/>
              <a:ext cx="1" cy="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20" name="Line 47"/>
            <p:cNvSpPr>
              <a:spLocks noChangeShapeType="1"/>
            </p:cNvSpPr>
            <p:nvPr/>
          </p:nvSpPr>
          <p:spPr bwMode="auto">
            <a:xfrm>
              <a:off x="1737" y="2227"/>
              <a:ext cx="1" cy="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21" name="Line 48"/>
            <p:cNvSpPr>
              <a:spLocks noChangeShapeType="1"/>
            </p:cNvSpPr>
            <p:nvPr/>
          </p:nvSpPr>
          <p:spPr bwMode="auto">
            <a:xfrm>
              <a:off x="1772" y="2227"/>
              <a:ext cx="1" cy="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22" name="Freeform 49"/>
            <p:cNvSpPr>
              <a:spLocks/>
            </p:cNvSpPr>
            <p:nvPr/>
          </p:nvSpPr>
          <p:spPr bwMode="auto">
            <a:xfrm>
              <a:off x="1755" y="2352"/>
              <a:ext cx="338" cy="102"/>
            </a:xfrm>
            <a:custGeom>
              <a:avLst/>
              <a:gdLst>
                <a:gd name="T0" fmla="*/ 0 w 338"/>
                <a:gd name="T1" fmla="*/ 0 h 102"/>
                <a:gd name="T2" fmla="*/ 195 w 338"/>
                <a:gd name="T3" fmla="*/ 0 h 102"/>
                <a:gd name="T4" fmla="*/ 195 w 338"/>
                <a:gd name="T5" fmla="*/ 102 h 102"/>
                <a:gd name="T6" fmla="*/ 338 w 338"/>
                <a:gd name="T7" fmla="*/ 102 h 1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02"/>
                <a:gd name="T14" fmla="*/ 338 w 338"/>
                <a:gd name="T15" fmla="*/ 102 h 1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02">
                  <a:moveTo>
                    <a:pt x="0" y="0"/>
                  </a:moveTo>
                  <a:lnTo>
                    <a:pt x="195" y="0"/>
                  </a:lnTo>
                  <a:lnTo>
                    <a:pt x="195" y="102"/>
                  </a:lnTo>
                  <a:lnTo>
                    <a:pt x="338" y="102"/>
                  </a:lnTo>
                </a:path>
              </a:pathLst>
            </a:custGeom>
            <a:noFill/>
            <a:ln w="1873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23" name="Freeform 50"/>
            <p:cNvSpPr>
              <a:spLocks/>
            </p:cNvSpPr>
            <p:nvPr/>
          </p:nvSpPr>
          <p:spPr bwMode="auto">
            <a:xfrm>
              <a:off x="1755" y="2352"/>
              <a:ext cx="338" cy="102"/>
            </a:xfrm>
            <a:custGeom>
              <a:avLst/>
              <a:gdLst>
                <a:gd name="T0" fmla="*/ 0 w 338"/>
                <a:gd name="T1" fmla="*/ 0 h 102"/>
                <a:gd name="T2" fmla="*/ 195 w 338"/>
                <a:gd name="T3" fmla="*/ 0 h 102"/>
                <a:gd name="T4" fmla="*/ 195 w 338"/>
                <a:gd name="T5" fmla="*/ 102 h 102"/>
                <a:gd name="T6" fmla="*/ 338 w 338"/>
                <a:gd name="T7" fmla="*/ 102 h 1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02"/>
                <a:gd name="T14" fmla="*/ 338 w 338"/>
                <a:gd name="T15" fmla="*/ 102 h 1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02">
                  <a:moveTo>
                    <a:pt x="0" y="0"/>
                  </a:moveTo>
                  <a:lnTo>
                    <a:pt x="195" y="0"/>
                  </a:lnTo>
                  <a:lnTo>
                    <a:pt x="195" y="102"/>
                  </a:lnTo>
                  <a:lnTo>
                    <a:pt x="338" y="102"/>
                  </a:lnTo>
                </a:path>
              </a:pathLst>
            </a:custGeom>
            <a:noFill/>
            <a:ln w="112713" cap="rnd">
              <a:solidFill>
                <a:srgbClr val="A1A1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24" name="Oval 51"/>
            <p:cNvSpPr>
              <a:spLocks noChangeArrowheads="1"/>
            </p:cNvSpPr>
            <p:nvPr/>
          </p:nvSpPr>
          <p:spPr bwMode="auto">
            <a:xfrm>
              <a:off x="2099" y="2430"/>
              <a:ext cx="23" cy="4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A1A1A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k-SK" sz="1800" baseline="-25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236446" y="266762"/>
            <a:ext cx="10968514" cy="49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200" b="1" dirty="0" smtClean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KTO SME?</a:t>
            </a:r>
            <a:endParaRPr lang="en-GB" sz="2200" b="1" dirty="0" smtClean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228515" y="595451"/>
            <a:ext cx="10684463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PREHĽAD O SPOLOČNOSTI</a:t>
            </a:r>
            <a:endParaRPr lang="en-GB" sz="1600" b="1" dirty="0" smtClean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a-DK" sz="21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KOMPLETNÝ SORTIMENT PRVKOV V SYSTÉME </a:t>
            </a:r>
            <a:r>
              <a:rPr lang="da-DK" sz="2199" b="1" dirty="0" smtClean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GENEO</a:t>
            </a:r>
            <a:r>
              <a:rPr lang="sk-SK" sz="2199" b="1" dirty="0" smtClean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 A SYNEGO</a:t>
            </a:r>
            <a:endParaRPr lang="en-GB" sz="21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VYSOKÁ FLEXIBILITA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9025" y="1265238"/>
            <a:ext cx="8077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90488" bIns="44450"/>
          <a:lstStyle>
            <a:lvl1pPr marL="342900" indent="-3429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20000"/>
              </a:spcBef>
            </a:pPr>
            <a:r>
              <a:rPr lang="sk-SK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Prehľad súčiniteľov prechodu tepla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 U</a:t>
            </a:r>
            <a:r>
              <a:rPr lang="de-DE" altLang="de-DE" sz="2000" b="1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sk-SK" altLang="de-DE" sz="2000" b="1" baseline="-25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en-US" altLang="de-DE" sz="2000" b="1" baseline="-25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ph sz="half" idx="1"/>
          </p:nvPr>
        </p:nvGraphicFramePr>
        <p:xfrm>
          <a:off x="1116013" y="1724025"/>
          <a:ext cx="7632700" cy="2641600"/>
        </p:xfrm>
        <a:graphic>
          <a:graphicData uri="http://schemas.openxmlformats.org/drawingml/2006/table">
            <a:tbl>
              <a:tblPr/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36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REHAU GENEO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®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PHZ (certifikované pre pasívne domy)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0" marT="0" marB="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1116013" y="3606800"/>
            <a:ext cx="1222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Rám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72/</a:t>
            </a: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Kr.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57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s Komplet vystužené</a:t>
            </a:r>
            <a:endParaRPr lang="de-DE" altLang="de-DE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2343150" y="3606800"/>
            <a:ext cx="1222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Rám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72/</a:t>
            </a: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Kr.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57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s Výstuž v krídle</a:t>
            </a:r>
            <a:endParaRPr lang="de-DE" altLang="de-DE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3563938" y="3606800"/>
            <a:ext cx="1222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Rám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72/</a:t>
            </a: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Kr.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57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s Výstuž v ráme</a:t>
            </a:r>
            <a:endParaRPr lang="de-DE" altLang="de-DE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4827588" y="3606800"/>
            <a:ext cx="1222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Rám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86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/</a:t>
            </a: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Kr.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57 </a:t>
            </a: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s termodulmi</a:t>
            </a:r>
            <a:endParaRPr lang="de-DE" altLang="de-DE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6084888" y="3606800"/>
            <a:ext cx="12938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sk-SK" altLang="de-DE" sz="1000" dirty="0">
                <a:solidFill>
                  <a:schemeClr val="tx2"/>
                </a:solidFill>
                <a:latin typeface="Arial" panose="020B0604020202020204" pitchFamily="34" charset="0"/>
              </a:rPr>
              <a:t>Rám</a:t>
            </a:r>
            <a:r>
              <a:rPr lang="de-DE" altLang="de-DE" sz="1000" dirty="0">
                <a:solidFill>
                  <a:schemeClr val="tx2"/>
                </a:solidFill>
                <a:latin typeface="Arial" panose="020B0604020202020204" pitchFamily="34" charset="0"/>
              </a:rPr>
              <a:t> 86/</a:t>
            </a:r>
            <a:r>
              <a:rPr lang="sk-SK" altLang="de-DE" sz="1000" dirty="0">
                <a:solidFill>
                  <a:schemeClr val="tx2"/>
                </a:solidFill>
                <a:latin typeface="Arial" panose="020B0604020202020204" pitchFamily="34" charset="0"/>
              </a:rPr>
              <a:t>Kr.</a:t>
            </a:r>
            <a:r>
              <a:rPr lang="de-DE" altLang="de-DE" sz="1000" dirty="0">
                <a:solidFill>
                  <a:schemeClr val="tx2"/>
                </a:solidFill>
                <a:latin typeface="Arial" panose="020B0604020202020204" pitchFamily="34" charset="0"/>
              </a:rPr>
              <a:t> 57 </a:t>
            </a:r>
            <a:r>
              <a:rPr lang="sk-SK" altLang="de-DE" sz="1000" dirty="0">
                <a:solidFill>
                  <a:schemeClr val="tx2"/>
                </a:solidFill>
                <a:latin typeface="Arial" panose="020B0604020202020204" pitchFamily="34" charset="0"/>
              </a:rPr>
              <a:t>s termodulmi, v ráme výstuž</a:t>
            </a:r>
            <a:endParaRPr lang="de-DE" altLang="de-DE" sz="1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7419975" y="3606800"/>
            <a:ext cx="12938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Rám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72/</a:t>
            </a: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Kr.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57</a:t>
            </a:r>
            <a:r>
              <a:rPr lang="de-DE" altLang="de-DE" sz="1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sk-SK" altLang="de-DE" sz="1000">
                <a:solidFill>
                  <a:schemeClr val="tx2"/>
                </a:solidFill>
                <a:latin typeface="Arial" panose="020B0604020202020204" pitchFamily="34" charset="0"/>
              </a:rPr>
              <a:t>s termodulmi</a:t>
            </a:r>
            <a:endParaRPr lang="de-DE" altLang="de-DE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1116013" y="4110038"/>
            <a:ext cx="12223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200" b="1" dirty="0" err="1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200" b="1" baseline="-25000" dirty="0" err="1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200" b="1" dirty="0">
                <a:solidFill>
                  <a:schemeClr val="tx2"/>
                </a:solidFill>
                <a:latin typeface="Arial" panose="020B0604020202020204" pitchFamily="34" charset="0"/>
              </a:rPr>
              <a:t> = 1,1 W/m²K</a:t>
            </a: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2339975" y="4110038"/>
            <a:ext cx="12223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200" b="1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 = </a:t>
            </a:r>
            <a:r>
              <a:rPr lang="sk-SK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0,99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 W/m²K</a:t>
            </a: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3563938" y="4110038"/>
            <a:ext cx="12223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200" b="1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sk-SK" altLang="de-DE"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sk-SK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0,97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 W/m²K</a:t>
            </a: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4827588" y="4110038"/>
            <a:ext cx="1222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200" b="1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 = 0,</a:t>
            </a:r>
            <a:r>
              <a:rPr lang="sk-SK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79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 W/m²K</a:t>
            </a:r>
          </a:p>
        </p:txBody>
      </p:sp>
      <p:sp>
        <p:nvSpPr>
          <p:cNvPr id="16" name="Text Box 45"/>
          <p:cNvSpPr txBox="1">
            <a:spLocks noChangeArrowheads="1"/>
          </p:cNvSpPr>
          <p:nvPr/>
        </p:nvSpPr>
        <p:spPr bwMode="auto">
          <a:xfrm>
            <a:off x="6084888" y="4110038"/>
            <a:ext cx="12938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200" b="1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 0,</a:t>
            </a:r>
            <a:r>
              <a:rPr lang="sk-SK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97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 W/m²K</a:t>
            </a:r>
          </a:p>
        </p:txBody>
      </p:sp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7380288" y="4110038"/>
            <a:ext cx="13652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U</a:t>
            </a:r>
            <a:r>
              <a:rPr lang="de-DE" altLang="de-DE" sz="1200" b="1" baseline="-2500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 = 0,8</a:t>
            </a:r>
            <a:r>
              <a:rPr lang="sk-SK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de-DE" altLang="de-DE" sz="1200" b="1">
                <a:solidFill>
                  <a:schemeClr val="tx2"/>
                </a:solidFill>
                <a:latin typeface="Arial" panose="020B0604020202020204" pitchFamily="34" charset="0"/>
              </a:rPr>
              <a:t> W/m²K</a:t>
            </a:r>
          </a:p>
        </p:txBody>
      </p:sp>
      <p:pic>
        <p:nvPicPr>
          <p:cNvPr id="18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76475"/>
            <a:ext cx="10350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276475"/>
            <a:ext cx="1000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76475"/>
            <a:ext cx="9826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2205038"/>
            <a:ext cx="957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437063"/>
            <a:ext cx="423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5003800" y="4441825"/>
            <a:ext cx="12223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484848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  <a:spcBef>
                <a:spcPct val="50000"/>
              </a:spcBef>
            </a:pPr>
            <a:r>
              <a:rPr lang="sk-SK" altLang="de-DE" sz="800" b="1">
                <a:solidFill>
                  <a:schemeClr val="tx2"/>
                </a:solidFill>
                <a:latin typeface="Arial" panose="020B0604020202020204" pitchFamily="34" charset="0"/>
              </a:rPr>
              <a:t>Certifikovaná kombinácia</a:t>
            </a:r>
            <a:endParaRPr lang="de-DE" altLang="de-DE" sz="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205038"/>
            <a:ext cx="954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347913"/>
            <a:ext cx="9302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66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l-PL" sz="21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GENEO PHZ</a:t>
            </a:r>
            <a:endParaRPr lang="en-GB" sz="21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CERTIFIKÁCIA NA PASÍVNE DOMY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7" descr="Schnitt Blr 86 - Flg 57_PH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069" y="1412869"/>
            <a:ext cx="3239184" cy="4418027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8956" y="1125644"/>
            <a:ext cx="3367984" cy="4916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4470" y="1125645"/>
            <a:ext cx="2818299" cy="30189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577" y="4221595"/>
            <a:ext cx="4257571" cy="1512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621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l-PL" sz="21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GENEO PHZ</a:t>
            </a:r>
            <a:endParaRPr lang="en-GB" sz="21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CERTIFIKÁCIA NA PASÍVNE DOMY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840" t="4547" r="708" b="6250"/>
          <a:stretch>
            <a:fillRect/>
          </a:stretch>
        </p:blipFill>
        <p:spPr bwMode="auto">
          <a:xfrm>
            <a:off x="263088" y="1125644"/>
            <a:ext cx="7054223" cy="484250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840" t="4547" r="1447" b="6250"/>
          <a:stretch>
            <a:fillRect/>
          </a:stretch>
        </p:blipFill>
        <p:spPr bwMode="auto">
          <a:xfrm>
            <a:off x="7317311" y="1270338"/>
            <a:ext cx="4475645" cy="3095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1781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l-PL" sz="21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OTESTOVANÉ A ZMERANÉ</a:t>
            </a:r>
            <a:endParaRPr lang="en-GB" sz="21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JEDINEČNÉ VLASTNOSTI SÚ ZÁRUKOU NAJLEPŠÍCH HODNÔT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335070" y="1270338"/>
            <a:ext cx="6046012" cy="41496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6636816" y="1260149"/>
            <a:ext cx="5215591" cy="25295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261297" y="4105012"/>
            <a:ext cx="3591110" cy="170685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01559" algn="l"/>
              </a:tabLst>
              <a:defRPr/>
            </a:pPr>
            <a:r>
              <a:rPr lang="sk-SK" sz="2099" u="sng" dirty="0">
                <a:solidFill>
                  <a:schemeClr val="tx2"/>
                </a:solidFill>
                <a:latin typeface="Arial" pitchFamily="34" charset="0"/>
              </a:rPr>
              <a:t>Vypočítaná hodnota </a:t>
            </a:r>
            <a:r>
              <a:rPr lang="sk-SK" sz="2099" u="sng" dirty="0" err="1">
                <a:solidFill>
                  <a:schemeClr val="tx2"/>
                </a:solidFill>
                <a:latin typeface="Arial" pitchFamily="34" charset="0"/>
              </a:rPr>
              <a:t>U</a:t>
            </a:r>
            <a:r>
              <a:rPr lang="sk-SK" sz="2099" u="sng" baseline="-25000" dirty="0" err="1">
                <a:solidFill>
                  <a:schemeClr val="tx2"/>
                </a:solidFill>
                <a:latin typeface="Arial" pitchFamily="34" charset="0"/>
              </a:rPr>
              <a:t>w</a:t>
            </a:r>
            <a:r>
              <a:rPr lang="sk-SK" sz="2099" u="sng" dirty="0">
                <a:solidFill>
                  <a:schemeClr val="tx2"/>
                </a:solidFill>
                <a:latin typeface="Arial" pitchFamily="34" charset="0"/>
              </a:rPr>
              <a:t> (program REHAU)</a:t>
            </a:r>
          </a:p>
          <a:p>
            <a:pPr>
              <a:tabLst>
                <a:tab pos="101559" algn="l"/>
              </a:tabLst>
              <a:defRPr/>
            </a:pPr>
            <a:r>
              <a:rPr lang="sk-SK" sz="2099" dirty="0" err="1">
                <a:solidFill>
                  <a:schemeClr val="tx2"/>
                </a:solidFill>
                <a:latin typeface="Arial" pitchFamily="34" charset="0"/>
              </a:rPr>
              <a:t>U</a:t>
            </a:r>
            <a:r>
              <a:rPr lang="sk-SK" sz="2099" baseline="-25000" dirty="0" err="1">
                <a:solidFill>
                  <a:schemeClr val="tx2"/>
                </a:solidFill>
                <a:latin typeface="Arial" pitchFamily="34" charset="0"/>
              </a:rPr>
              <a:t>g</a:t>
            </a:r>
            <a:r>
              <a:rPr lang="sk-SK" sz="2099" dirty="0">
                <a:solidFill>
                  <a:schemeClr val="tx2"/>
                </a:solidFill>
                <a:latin typeface="Arial" pitchFamily="34" charset="0"/>
              </a:rPr>
              <a:t> = 0,5 W/(m</a:t>
            </a:r>
            <a:r>
              <a:rPr lang="sk-SK" sz="2099" baseline="30000" dirty="0">
                <a:solidFill>
                  <a:schemeClr val="tx2"/>
                </a:solidFill>
                <a:latin typeface="Arial" pitchFamily="34" charset="0"/>
              </a:rPr>
              <a:t>2</a:t>
            </a:r>
            <a:r>
              <a:rPr lang="sk-SK" sz="2099" dirty="0">
                <a:solidFill>
                  <a:schemeClr val="tx2"/>
                </a:solidFill>
                <a:latin typeface="Arial" pitchFamily="34" charset="0"/>
              </a:rPr>
              <a:t>K)</a:t>
            </a:r>
          </a:p>
          <a:p>
            <a:pPr>
              <a:tabLst>
                <a:tab pos="101559" algn="l"/>
              </a:tabLst>
              <a:defRPr/>
            </a:pPr>
            <a:r>
              <a:rPr lang="el-GR" sz="2099" dirty="0">
                <a:solidFill>
                  <a:schemeClr val="tx2"/>
                </a:solidFill>
                <a:latin typeface="Arial" pitchFamily="34" charset="0"/>
              </a:rPr>
              <a:t>Ψ</a:t>
            </a:r>
            <a:r>
              <a:rPr lang="sk-SK" sz="2099" dirty="0">
                <a:solidFill>
                  <a:schemeClr val="tx2"/>
                </a:solidFill>
                <a:latin typeface="Arial" pitchFamily="34" charset="0"/>
              </a:rPr>
              <a:t> = 0,028 W/(</a:t>
            </a:r>
            <a:r>
              <a:rPr lang="sk-SK" sz="2099" dirty="0" err="1">
                <a:solidFill>
                  <a:schemeClr val="tx2"/>
                </a:solidFill>
                <a:latin typeface="Arial" pitchFamily="34" charset="0"/>
              </a:rPr>
              <a:t>mK</a:t>
            </a:r>
            <a:r>
              <a:rPr lang="sk-SK" sz="2099" dirty="0">
                <a:solidFill>
                  <a:schemeClr val="tx2"/>
                </a:solidFill>
                <a:latin typeface="Arial" pitchFamily="34" charset="0"/>
              </a:rPr>
              <a:t>)</a:t>
            </a:r>
          </a:p>
          <a:p>
            <a:pPr>
              <a:tabLst>
                <a:tab pos="101559" algn="l"/>
              </a:tabLst>
              <a:defRPr/>
            </a:pPr>
            <a:r>
              <a:rPr lang="sk-SK" sz="2099" dirty="0" err="1">
                <a:solidFill>
                  <a:schemeClr val="tx2"/>
                </a:solidFill>
                <a:latin typeface="Arial" pitchFamily="34" charset="0"/>
              </a:rPr>
              <a:t>U</a:t>
            </a:r>
            <a:r>
              <a:rPr lang="sk-SK" sz="2099" baseline="-25000" dirty="0" err="1">
                <a:solidFill>
                  <a:schemeClr val="tx2"/>
                </a:solidFill>
                <a:latin typeface="Arial" pitchFamily="34" charset="0"/>
              </a:rPr>
              <a:t>w</a:t>
            </a:r>
            <a:r>
              <a:rPr lang="sk-SK" sz="2099" dirty="0">
                <a:solidFill>
                  <a:schemeClr val="tx2"/>
                </a:solidFill>
                <a:latin typeface="Arial" pitchFamily="34" charset="0"/>
              </a:rPr>
              <a:t> = 0,67 W/(m</a:t>
            </a:r>
            <a:r>
              <a:rPr lang="sk-SK" sz="2099" baseline="30000" dirty="0">
                <a:solidFill>
                  <a:schemeClr val="tx2"/>
                </a:solidFill>
                <a:latin typeface="Arial" pitchFamily="34" charset="0"/>
              </a:rPr>
              <a:t>2</a:t>
            </a:r>
            <a:r>
              <a:rPr lang="sk-SK" sz="2099" dirty="0">
                <a:solidFill>
                  <a:schemeClr val="tx2"/>
                </a:solidFill>
                <a:latin typeface="Arial" pitchFamily="34" charset="0"/>
              </a:rPr>
              <a:t>K)</a:t>
            </a:r>
          </a:p>
        </p:txBody>
      </p:sp>
    </p:spTree>
    <p:extLst>
      <p:ext uri="{BB962C8B-B14F-4D97-AF65-F5344CB8AC3E}">
        <p14:creationId xmlns:p14="http://schemas.microsoft.com/office/powerpoint/2010/main" val="27549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sk-SK" sz="23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GENEO</a:t>
            </a:r>
            <a:endParaRPr lang="en-GB" sz="23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PERFEKTNÝ OKENNÝ DIZAJN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5" name="Picture 2" descr="GENEO_005_Rehau_Fenster03_gespiege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22204" y="1270051"/>
            <a:ext cx="7939968" cy="467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4541297" y="1270052"/>
            <a:ext cx="7311110" cy="46797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604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3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GENEO</a:t>
            </a:r>
            <a:endParaRPr lang="en-GB" sz="23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PERFEKTNÝ OKENNÝ DIZAJN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Picture 3" descr="RE_Geneo_Mitteldicht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34" y="1270051"/>
            <a:ext cx="2525207" cy="244696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9033" y="3933667"/>
            <a:ext cx="2591347" cy="218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sk-SK" sz="23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Stredové tesnenie</a:t>
            </a: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endParaRPr lang="de-DE" sz="2399" b="1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de-DE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	</a:t>
            </a:r>
            <a:r>
              <a:rPr lang="sk-SK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Tri obvodové tesniace roviny v najvyššej kvalite.</a:t>
            </a:r>
            <a:endParaRPr lang="de-DE" sz="19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de-DE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	</a:t>
            </a:r>
            <a:r>
              <a:rPr lang="sk-SK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Vysoko elastický tesniaci materiál s trvalou odolnosťou proti zaťaženiu a dlhou životnosťou (pre zjednodušenie spracovania sa zabuduje už v rámci výroby).</a:t>
            </a:r>
            <a:r>
              <a:rPr lang="de-DE" sz="1599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de-DE" sz="1599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de-DE" sz="1599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</a:p>
        </p:txBody>
      </p:sp>
      <p:pic>
        <p:nvPicPr>
          <p:cNvPr id="8" name="Picture 3" descr="RE_Geneo_Funktionskam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8308" y="1266292"/>
            <a:ext cx="2519365" cy="245072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58308" y="3938504"/>
            <a:ext cx="2519365" cy="177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de-DE" sz="23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Funk</a:t>
            </a:r>
            <a:r>
              <a:rPr lang="sk-SK" sz="2399" b="1" baseline="-25000" dirty="0" err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čné</a:t>
            </a:r>
            <a:r>
              <a:rPr lang="sk-SK" sz="23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komory</a:t>
            </a: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endParaRPr lang="de-DE" sz="2399" b="1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de-DE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	</a:t>
            </a:r>
            <a:r>
              <a:rPr lang="de-DE" sz="1999" baseline="-25000" dirty="0" err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Optim</a:t>
            </a:r>
            <a:r>
              <a:rPr lang="sk-SK" sz="1999" baseline="-25000" dirty="0" err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alizované</a:t>
            </a:r>
            <a:r>
              <a:rPr lang="sk-SK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tepelnoizolačné vlastnosti funkčných komôr </a:t>
            </a:r>
            <a:r>
              <a:rPr lang="de-DE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GENEO</a:t>
            </a:r>
            <a:r>
              <a:rPr lang="de-DE" sz="1999" baseline="30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®</a:t>
            </a:r>
            <a:r>
              <a:rPr lang="de-DE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sk-SK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vďaka </a:t>
            </a:r>
            <a:r>
              <a:rPr lang="sk-SK" sz="1999" baseline="-25000" dirty="0" err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termomodulom</a:t>
            </a:r>
            <a:r>
              <a:rPr lang="sk-SK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.</a:t>
            </a:r>
            <a:endParaRPr lang="de-DE" sz="19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de-DE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	</a:t>
            </a:r>
            <a:r>
              <a:rPr lang="sk-SK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Pri extrémnych rozmeroch okien ich možno použiť na pridanú výstuž</a:t>
            </a:r>
            <a:r>
              <a:rPr lang="sk-SK" sz="1599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endParaRPr lang="de-DE" sz="1599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endParaRPr lang="de-DE" sz="1599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3" descr="RE_Geneo_Falztief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2097" y="1270051"/>
            <a:ext cx="2576833" cy="246267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45491" y="3938503"/>
            <a:ext cx="2520095" cy="17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sk-SK" sz="23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Šírka </a:t>
            </a:r>
            <a:r>
              <a:rPr lang="sk-SK" sz="2399" b="1" baseline="-25000" dirty="0" err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zasklievacej</a:t>
            </a:r>
            <a:r>
              <a:rPr lang="sk-SK" sz="23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drážky</a:t>
            </a: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endParaRPr lang="de-DE" sz="23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de-DE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	</a:t>
            </a:r>
            <a:r>
              <a:rPr lang="sk-SK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Veľmi široká </a:t>
            </a:r>
            <a:r>
              <a:rPr lang="sk-SK" sz="1999" baseline="-25000" dirty="0" err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zasklievacia</a:t>
            </a:r>
            <a:r>
              <a:rPr lang="sk-SK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drážka s rozmerom </a:t>
            </a:r>
            <a:r>
              <a:rPr lang="de-DE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66 mm </a:t>
            </a:r>
            <a:r>
              <a:rPr lang="sk-SK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umožňuje použiť rozlične hrubé zasklenia alebo tepelnoizolačné výplne až do hrúbky </a:t>
            </a:r>
            <a:r>
              <a:rPr lang="de-DE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53 mm</a:t>
            </a:r>
            <a:r>
              <a:rPr lang="sk-SK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.</a:t>
            </a:r>
            <a:endParaRPr lang="de-DE" sz="19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12" name="Picture 3" descr="RE_Geneo_IV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75882" y="1270051"/>
            <a:ext cx="2560341" cy="244696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16858" y="3973177"/>
            <a:ext cx="2519365" cy="222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de-DE" sz="23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IVS – </a:t>
            </a:r>
            <a:r>
              <a:rPr lang="sk-SK" sz="23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Integrovaný výstužný systém</a:t>
            </a: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endParaRPr lang="de-DE" sz="2399" b="1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de-DE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	</a:t>
            </a:r>
            <a:r>
              <a:rPr lang="sk-SK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Je naň podaná patentová prihláška.</a:t>
            </a:r>
            <a:endParaRPr lang="de-DE" sz="19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de-DE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	</a:t>
            </a:r>
            <a:r>
              <a:rPr lang="sk-SK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Má integrované kanáliky na skrutky a pridanú priečnu výstuž,</a:t>
            </a:r>
            <a:r>
              <a:rPr lang="de-DE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</a:t>
            </a: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de-DE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	</a:t>
            </a:r>
            <a:r>
              <a:rPr lang="sk-SK" sz="19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čo je zárukou vynikajúcej stability kotvenia skrutkovaných spojov a enormnej základnej stability profilov.  </a:t>
            </a:r>
            <a:endParaRPr lang="de-DE" sz="19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endParaRPr lang="de-DE" sz="1599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8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3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GENEO</a:t>
            </a:r>
            <a:endParaRPr lang="en-GB" sz="23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PERFEKTNÝ OKENNÝ DIZAJN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36446" y="1248955"/>
            <a:ext cx="10270287" cy="212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2" tIns="54416" rIns="108832" bIns="54416">
            <a:spAutoFit/>
          </a:bodyPr>
          <a:lstStyle/>
          <a:p>
            <a:pPr>
              <a:tabLst>
                <a:tab pos="120924" algn="l"/>
              </a:tabLst>
            </a:pP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Maxim</a:t>
            </a:r>
            <a:r>
              <a:rPr lang="sk-SK" sz="1600" b="1" dirty="0" err="1">
                <a:solidFill>
                  <a:schemeClr val="accent6">
                    <a:lumMod val="25000"/>
                  </a:schemeClr>
                </a:solidFill>
              </a:rPr>
              <a:t>álne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 rozmery krídel pre biele profily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(krídlo 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57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)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 GENEO</a:t>
            </a:r>
            <a:r>
              <a:rPr lang="de-DE" sz="1600" b="1" baseline="30000" dirty="0">
                <a:solidFill>
                  <a:schemeClr val="accent6">
                    <a:lumMod val="25000"/>
                  </a:schemeClr>
                </a:solidFill>
              </a:rPr>
              <a:t>®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</a:p>
          <a:p>
            <a:pPr>
              <a:tabLst>
                <a:tab pos="120924" algn="l"/>
              </a:tabLst>
            </a:pP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Jednokrídlové </a:t>
            </a:r>
            <a:r>
              <a:rPr lang="sk-SK" sz="1600" b="1" dirty="0" err="1">
                <a:solidFill>
                  <a:schemeClr val="accent6">
                    <a:lumMod val="25000"/>
                  </a:schemeClr>
                </a:solidFill>
              </a:rPr>
              <a:t>otváravé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, resp. </a:t>
            </a:r>
            <a:r>
              <a:rPr lang="sk-SK" sz="1600" b="1" dirty="0" err="1">
                <a:solidFill>
                  <a:schemeClr val="accent6">
                    <a:lumMod val="25000"/>
                  </a:schemeClr>
                </a:solidFill>
              </a:rPr>
              <a:t>otváravo-sklopné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sk-SK" sz="1600" b="1" dirty="0" smtClean="0">
                <a:solidFill>
                  <a:schemeClr val="accent6">
                    <a:lumMod val="25000"/>
                  </a:schemeClr>
                </a:solidFill>
              </a:rPr>
              <a:t>okná</a:t>
            </a:r>
          </a:p>
          <a:p>
            <a:pPr>
              <a:tabLst>
                <a:tab pos="120924" algn="l"/>
              </a:tabLst>
            </a:pPr>
            <a:endParaRPr lang="de-DE" sz="1600" dirty="0">
              <a:solidFill>
                <a:schemeClr val="accent6">
                  <a:lumMod val="25000"/>
                </a:schemeClr>
              </a:solidFill>
            </a:endParaRPr>
          </a:p>
          <a:p>
            <a:pPr>
              <a:tabLst>
                <a:tab pos="120924" algn="l"/>
              </a:tabLst>
            </a:pP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Až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 90</a:t>
            </a:r>
            <a:r>
              <a:rPr lang="de-DE" sz="8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%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bežných riešení možno zrealizovať s G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ENEO</a:t>
            </a:r>
            <a:r>
              <a:rPr lang="de-DE" sz="1600" b="1" baseline="30000" dirty="0">
                <a:solidFill>
                  <a:schemeClr val="accent6">
                    <a:lumMod val="25000"/>
                  </a:schemeClr>
                </a:solidFill>
              </a:rPr>
              <a:t>®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bez oceľovej výstuže </a:t>
            </a:r>
            <a:r>
              <a:rPr lang="sk-SK" sz="1600" b="1" dirty="0" smtClean="0">
                <a:solidFill>
                  <a:schemeClr val="accent6">
                    <a:lumMod val="25000"/>
                  </a:schemeClr>
                </a:solidFill>
              </a:rPr>
              <a:t>alebo</a:t>
            </a:r>
          </a:p>
          <a:p>
            <a:pPr>
              <a:tabLst>
                <a:tab pos="120924" algn="l"/>
              </a:tabLst>
            </a:pPr>
            <a:r>
              <a:rPr lang="sk-SK" sz="1600" b="1" dirty="0" smtClean="0">
                <a:solidFill>
                  <a:schemeClr val="accent6">
                    <a:lumMod val="25000"/>
                  </a:schemeClr>
                </a:solidFill>
              </a:rPr>
              <a:t>bez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lepenie skla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:</a:t>
            </a:r>
          </a:p>
          <a:p>
            <a:pPr>
              <a:tabLst>
                <a:tab pos="120924" algn="l"/>
              </a:tabLst>
            </a:pP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-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b</a:t>
            </a:r>
            <a:r>
              <a:rPr lang="de-DE" sz="1600" b="1" dirty="0" err="1">
                <a:solidFill>
                  <a:schemeClr val="accent6">
                    <a:lumMod val="25000"/>
                  </a:schemeClr>
                </a:solidFill>
              </a:rPr>
              <a:t>alk</a:t>
            </a:r>
            <a:r>
              <a:rPr lang="sk-SK" sz="1600" b="1" dirty="0" err="1">
                <a:solidFill>
                  <a:schemeClr val="accent6">
                    <a:lumMod val="25000"/>
                  </a:schemeClr>
                </a:solidFill>
              </a:rPr>
              <a:t>ónové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 dvere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: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výška do 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220</a:t>
            </a:r>
            <a:r>
              <a:rPr lang="de-DE" sz="8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cm,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šírka do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 100</a:t>
            </a:r>
            <a:r>
              <a:rPr lang="de-DE" sz="8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cm </a:t>
            </a:r>
          </a:p>
          <a:p>
            <a:pPr>
              <a:tabLst>
                <a:tab pos="120924" algn="l"/>
              </a:tabLst>
            </a:pP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-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okná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: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výška do 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140</a:t>
            </a:r>
            <a:r>
              <a:rPr lang="de-DE" sz="8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cm,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šírka do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 140</a:t>
            </a:r>
            <a:r>
              <a:rPr lang="de-DE" sz="8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cm</a:t>
            </a:r>
          </a:p>
          <a:p>
            <a:pPr>
              <a:tabLst>
                <a:tab pos="120924" algn="l"/>
              </a:tabLst>
            </a:pPr>
            <a:endParaRPr lang="de-DE" sz="19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45131" y="1382719"/>
            <a:ext cx="3842107" cy="4495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28511" y="3583833"/>
            <a:ext cx="6910333" cy="1341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8832" tIns="54416" rIns="108832" bIns="54416">
            <a:spAutoFit/>
          </a:bodyPr>
          <a:lstStyle/>
          <a:p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Pri použití </a:t>
            </a:r>
            <a:r>
              <a:rPr lang="sk-SK" sz="1600" b="1" u="sng" dirty="0">
                <a:solidFill>
                  <a:schemeClr val="accent6">
                    <a:lumMod val="25000"/>
                  </a:schemeClr>
                </a:solidFill>
              </a:rPr>
              <a:t>farebných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 profilov je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 GENEO</a:t>
            </a:r>
            <a:r>
              <a:rPr lang="de-DE" sz="1600" b="1" baseline="30000" dirty="0">
                <a:solidFill>
                  <a:schemeClr val="accent6">
                    <a:lumMod val="25000"/>
                  </a:schemeClr>
                </a:solidFill>
              </a:rPr>
              <a:t>®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 perfekt</a:t>
            </a:r>
            <a:r>
              <a:rPr lang="sk-SK" sz="1600" b="1" dirty="0" err="1">
                <a:solidFill>
                  <a:schemeClr val="accent6">
                    <a:lumMod val="25000"/>
                  </a:schemeClr>
                </a:solidFill>
              </a:rPr>
              <a:t>ným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 riešením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. </a:t>
            </a:r>
            <a:b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</a:b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S </a:t>
            </a:r>
            <a:r>
              <a:rPr lang="sk-SK" sz="1600" b="1" dirty="0" err="1">
                <a:solidFill>
                  <a:schemeClr val="accent6">
                    <a:lumMod val="25000"/>
                  </a:schemeClr>
                </a:solidFill>
              </a:rPr>
              <a:t>plnoarmovanou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 konštrukciou profilov možno vo farbe dosiahnuť veľkosti prvkov, ktoré doteraz neboli riešiteľné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:</a:t>
            </a:r>
          </a:p>
          <a:p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-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balkónové dvere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: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výška do 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200 cm,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šírka do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 90 cm </a:t>
            </a:r>
          </a:p>
          <a:p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-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okná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: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výška do 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130 cm, </a:t>
            </a:r>
            <a:r>
              <a:rPr lang="sk-SK" sz="1600" b="1" dirty="0">
                <a:solidFill>
                  <a:schemeClr val="accent6">
                    <a:lumMod val="25000"/>
                  </a:schemeClr>
                </a:solidFill>
              </a:rPr>
              <a:t>šírka do</a:t>
            </a:r>
            <a:r>
              <a:rPr lang="de-DE" sz="1600" b="1" dirty="0">
                <a:solidFill>
                  <a:schemeClr val="accent6">
                    <a:lumMod val="25000"/>
                  </a:schemeClr>
                </a:solidFill>
              </a:rPr>
              <a:t> 130 cm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0703" y="4152431"/>
            <a:ext cx="2619410" cy="1726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846955" y="5400887"/>
            <a:ext cx="1524634" cy="4792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832" tIns="54416" rIns="108832" bIns="54416">
            <a:spAutoFit/>
          </a:bodyPr>
          <a:lstStyle/>
          <a:p>
            <a:pPr algn="r"/>
            <a:r>
              <a:rPr lang="sk-SK" sz="1200" b="1" dirty="0">
                <a:solidFill>
                  <a:schemeClr val="accent6">
                    <a:lumMod val="25000"/>
                  </a:schemeClr>
                </a:solidFill>
              </a:rPr>
              <a:t>Rozmerové možnosti </a:t>
            </a:r>
          </a:p>
          <a:p>
            <a:pPr algn="r"/>
            <a:r>
              <a:rPr lang="sk-SK" sz="1200" b="1" dirty="0">
                <a:solidFill>
                  <a:schemeClr val="accent6">
                    <a:lumMod val="25000"/>
                  </a:schemeClr>
                </a:solidFill>
              </a:rPr>
              <a:t>bielych profilov</a:t>
            </a:r>
            <a:endParaRPr lang="de-DE" sz="1200" b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67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3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GENEO</a:t>
            </a:r>
            <a:endParaRPr lang="en-GB" sz="23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PERFEKTNÝ OKENNÝ DIZAJN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3" descr="scan00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4571" y="1382720"/>
            <a:ext cx="3964818" cy="449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6446" y="1436214"/>
            <a:ext cx="6655847" cy="9408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832" tIns="54416" rIns="108832" bIns="54416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accent6">
                    <a:lumMod val="25000"/>
                  </a:schemeClr>
                </a:solidFill>
              </a:rPr>
              <a:t>Maximálna veľkosť prvkov z </a:t>
            </a:r>
            <a:r>
              <a:rPr lang="sk-SK" sz="1800" b="1" u="sng" dirty="0">
                <a:solidFill>
                  <a:schemeClr val="accent6">
                    <a:lumMod val="25000"/>
                  </a:schemeClr>
                </a:solidFill>
              </a:rPr>
              <a:t>bielych</a:t>
            </a:r>
            <a:r>
              <a:rPr lang="sk-SK" sz="1800" b="1" dirty="0">
                <a:solidFill>
                  <a:schemeClr val="accent6">
                    <a:lumMod val="25000"/>
                  </a:schemeClr>
                </a:solidFill>
              </a:rPr>
              <a:t> profilov </a:t>
            </a:r>
            <a:r>
              <a:rPr lang="de-DE" sz="1800" b="1" dirty="0">
                <a:solidFill>
                  <a:schemeClr val="accent6">
                    <a:lumMod val="25000"/>
                  </a:schemeClr>
                </a:solidFill>
              </a:rPr>
              <a:t>GENEO</a:t>
            </a:r>
            <a:r>
              <a:rPr lang="de-DE" sz="1800" b="1" baseline="30000" dirty="0">
                <a:solidFill>
                  <a:schemeClr val="accent6">
                    <a:lumMod val="25000"/>
                  </a:schemeClr>
                </a:solidFill>
              </a:rPr>
              <a:t>®</a:t>
            </a:r>
            <a:r>
              <a:rPr lang="de-DE" sz="18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endParaRPr lang="sk-SK" sz="1800" b="1" dirty="0">
              <a:solidFill>
                <a:schemeClr val="accent6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de-DE" sz="1800" b="1" dirty="0">
                <a:solidFill>
                  <a:schemeClr val="accent6">
                    <a:lumMod val="25000"/>
                  </a:schemeClr>
                </a:solidFill>
              </a:rPr>
              <a:t>(in</a:t>
            </a:r>
            <a:r>
              <a:rPr lang="sk-SK" sz="1800" b="1" dirty="0">
                <a:solidFill>
                  <a:schemeClr val="accent6">
                    <a:lumMod val="25000"/>
                  </a:schemeClr>
                </a:solidFill>
              </a:rPr>
              <a:t>ovačná technika lepenia v spojení s oceľovou výstužou</a:t>
            </a:r>
            <a:r>
              <a:rPr lang="de-DE" sz="1800" b="1" dirty="0">
                <a:solidFill>
                  <a:schemeClr val="accent6">
                    <a:lumMod val="25000"/>
                  </a:schemeClr>
                </a:solidFill>
              </a:rPr>
              <a:t>)</a:t>
            </a:r>
            <a:endParaRPr lang="sk-SK" sz="1800" b="1" dirty="0">
              <a:solidFill>
                <a:schemeClr val="accent6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accent6">
                    <a:lumMod val="25000"/>
                  </a:schemeClr>
                </a:solidFill>
              </a:rPr>
              <a:t> dosahuje výšku </a:t>
            </a:r>
            <a:r>
              <a:rPr lang="de-DE" sz="1800" b="1" dirty="0">
                <a:solidFill>
                  <a:schemeClr val="accent6">
                    <a:lumMod val="25000"/>
                  </a:schemeClr>
                </a:solidFill>
              </a:rPr>
              <a:t>260 cm </a:t>
            </a:r>
            <a:r>
              <a:rPr lang="sk-SK" sz="1800" b="1" dirty="0">
                <a:solidFill>
                  <a:schemeClr val="accent6">
                    <a:lumMod val="25000"/>
                  </a:schemeClr>
                </a:solidFill>
              </a:rPr>
              <a:t>a šírku</a:t>
            </a:r>
            <a:r>
              <a:rPr lang="de-DE" sz="1800" b="1" dirty="0">
                <a:solidFill>
                  <a:schemeClr val="accent6">
                    <a:lumMod val="25000"/>
                  </a:schemeClr>
                </a:solidFill>
              </a:rPr>
              <a:t> 140 cm.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6446" y="3794755"/>
            <a:ext cx="6655847" cy="9408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832" tIns="54416" rIns="108832" bIns="54416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accent6">
                    <a:lumMod val="25000"/>
                  </a:schemeClr>
                </a:solidFill>
              </a:rPr>
              <a:t>Maximálna veľkosť prvkov z </a:t>
            </a:r>
            <a:r>
              <a:rPr lang="sk-SK" sz="1800" b="1" u="sng" dirty="0">
                <a:solidFill>
                  <a:schemeClr val="accent6">
                    <a:lumMod val="25000"/>
                  </a:schemeClr>
                </a:solidFill>
              </a:rPr>
              <a:t>farebných</a:t>
            </a:r>
            <a:r>
              <a:rPr lang="sk-SK" sz="1800" b="1" dirty="0">
                <a:solidFill>
                  <a:schemeClr val="accent6">
                    <a:lumMod val="25000"/>
                  </a:schemeClr>
                </a:solidFill>
              </a:rPr>
              <a:t> profilov </a:t>
            </a:r>
            <a:r>
              <a:rPr lang="de-DE" sz="1800" b="1" dirty="0">
                <a:solidFill>
                  <a:schemeClr val="accent6">
                    <a:lumMod val="25000"/>
                  </a:schemeClr>
                </a:solidFill>
              </a:rPr>
              <a:t>GENEO</a:t>
            </a:r>
            <a:r>
              <a:rPr lang="de-DE" sz="1800" b="1" baseline="30000" dirty="0">
                <a:solidFill>
                  <a:schemeClr val="accent6">
                    <a:lumMod val="25000"/>
                  </a:schemeClr>
                </a:solidFill>
              </a:rPr>
              <a:t>®</a:t>
            </a:r>
            <a:r>
              <a:rPr lang="de-DE" sz="18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endParaRPr lang="sk-SK" sz="1800" b="1" dirty="0">
              <a:solidFill>
                <a:schemeClr val="accent6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de-DE" sz="1800" b="1" dirty="0">
                <a:solidFill>
                  <a:schemeClr val="accent6">
                    <a:lumMod val="25000"/>
                  </a:schemeClr>
                </a:solidFill>
              </a:rPr>
              <a:t>(in</a:t>
            </a:r>
            <a:r>
              <a:rPr lang="sk-SK" sz="1800" b="1" dirty="0">
                <a:solidFill>
                  <a:schemeClr val="accent6">
                    <a:lumMod val="25000"/>
                  </a:schemeClr>
                </a:solidFill>
              </a:rPr>
              <a:t>ovačná technika lepenia v spojení s oceľovou výstužou</a:t>
            </a:r>
            <a:r>
              <a:rPr lang="de-DE" sz="1800" b="1" dirty="0">
                <a:solidFill>
                  <a:schemeClr val="accent6">
                    <a:lumMod val="25000"/>
                  </a:schemeClr>
                </a:solidFill>
              </a:rPr>
              <a:t>)</a:t>
            </a:r>
            <a:endParaRPr lang="sk-SK" sz="1800" b="1" dirty="0">
              <a:solidFill>
                <a:schemeClr val="accent6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sk-SK" sz="1800" b="1" dirty="0">
                <a:solidFill>
                  <a:schemeClr val="accent6">
                    <a:lumMod val="25000"/>
                  </a:schemeClr>
                </a:solidFill>
              </a:rPr>
              <a:t> dosahuje výšku </a:t>
            </a:r>
            <a:r>
              <a:rPr lang="de-DE" sz="1800" b="1" dirty="0">
                <a:solidFill>
                  <a:schemeClr val="accent6">
                    <a:lumMod val="25000"/>
                  </a:schemeClr>
                </a:solidFill>
              </a:rPr>
              <a:t>2</a:t>
            </a:r>
            <a:r>
              <a:rPr lang="sk-SK" sz="1800" b="1" dirty="0">
                <a:solidFill>
                  <a:schemeClr val="accent6">
                    <a:lumMod val="25000"/>
                  </a:schemeClr>
                </a:solidFill>
              </a:rPr>
              <a:t>5</a:t>
            </a:r>
            <a:r>
              <a:rPr lang="de-DE" sz="1800" b="1" dirty="0">
                <a:solidFill>
                  <a:schemeClr val="accent6">
                    <a:lumMod val="25000"/>
                  </a:schemeClr>
                </a:solidFill>
              </a:rPr>
              <a:t>0 cm </a:t>
            </a:r>
            <a:r>
              <a:rPr lang="sk-SK" sz="1800" b="1" dirty="0">
                <a:solidFill>
                  <a:schemeClr val="accent6">
                    <a:lumMod val="25000"/>
                  </a:schemeClr>
                </a:solidFill>
              </a:rPr>
              <a:t>a šírku</a:t>
            </a:r>
            <a:r>
              <a:rPr lang="de-DE" sz="1800" b="1" dirty="0">
                <a:solidFill>
                  <a:schemeClr val="accent6">
                    <a:lumMod val="25000"/>
                  </a:schemeClr>
                </a:solidFill>
              </a:rPr>
              <a:t> 1</a:t>
            </a:r>
            <a:r>
              <a:rPr lang="sk-SK" sz="1800" b="1" dirty="0">
                <a:solidFill>
                  <a:schemeClr val="accent6">
                    <a:lumMod val="25000"/>
                  </a:schemeClr>
                </a:solidFill>
              </a:rPr>
              <a:t>3</a:t>
            </a:r>
            <a:r>
              <a:rPr lang="de-DE" sz="1800" b="1" dirty="0">
                <a:solidFill>
                  <a:schemeClr val="accent6">
                    <a:lumMod val="25000"/>
                  </a:schemeClr>
                </a:solidFill>
              </a:rPr>
              <a:t>0 cm.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07014" y="5267177"/>
            <a:ext cx="1524634" cy="4792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832" tIns="54416" rIns="108832" bIns="54416">
            <a:spAutoFit/>
          </a:bodyPr>
          <a:lstStyle/>
          <a:p>
            <a:r>
              <a:rPr lang="sk-SK" sz="1200" b="1" dirty="0">
                <a:solidFill>
                  <a:schemeClr val="accent6">
                    <a:lumMod val="25000"/>
                  </a:schemeClr>
                </a:solidFill>
              </a:rPr>
              <a:t>Rozmerové možnosti </a:t>
            </a:r>
          </a:p>
          <a:p>
            <a:r>
              <a:rPr lang="sk-SK" sz="1200" b="1" dirty="0">
                <a:solidFill>
                  <a:schemeClr val="accent6">
                    <a:lumMod val="25000"/>
                  </a:schemeClr>
                </a:solidFill>
              </a:rPr>
              <a:t>farebných profilov</a:t>
            </a:r>
            <a:endParaRPr lang="de-DE" sz="1200" b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36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1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MNOHOTVÁRNOSŤ FARIEB</a:t>
            </a:r>
            <a:endParaRPr lang="en-GB" sz="21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KREATÍVNE PLNENIE ŽELANÍ ZÁKAZNÍKOV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51015" y="4221595"/>
            <a:ext cx="2680240" cy="132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de-DE" sz="23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La</a:t>
            </a:r>
            <a:r>
              <a:rPr lang="sk-SK" sz="23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kovanie</a:t>
            </a:r>
            <a:endParaRPr lang="de-DE" sz="2399" b="1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23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Spomedzi </a:t>
            </a:r>
            <a:r>
              <a:rPr lang="de-DE" sz="23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150 </a:t>
            </a:r>
            <a:r>
              <a:rPr lang="sk-SK" sz="23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odtieňov </a:t>
            </a:r>
            <a:r>
              <a:rPr lang="de-DE" sz="23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RAL</a:t>
            </a:r>
            <a:r>
              <a:rPr lang="sk-SK" sz="23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si Vaši zákazníci vyberú farbu pre </a:t>
            </a:r>
            <a:r>
              <a:rPr lang="de-DE" sz="23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GENEO </a:t>
            </a:r>
            <a:r>
              <a:rPr lang="sk-SK" sz="23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podľa svojho želania.</a:t>
            </a:r>
            <a:endParaRPr lang="de-DE" sz="23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endParaRPr lang="de-DE" sz="23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777419" y="4196257"/>
            <a:ext cx="2827820" cy="156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sk-SK" sz="2399" b="1" baseline="-25000" dirty="0" err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Kašírovanie</a:t>
            </a:r>
            <a:r>
              <a:rPr lang="sk-SK" sz="23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fóliou</a:t>
            </a:r>
            <a:endParaRPr lang="de-DE" sz="23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de-DE" sz="23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	</a:t>
            </a:r>
            <a:r>
              <a:rPr lang="sk-SK" sz="2399" baseline="-25000" dirty="0" err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Kašírovanie</a:t>
            </a:r>
            <a:r>
              <a:rPr lang="sk-SK" sz="23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jednofarebnými fóliami alebo fóliami s imitáciou dreva.</a:t>
            </a:r>
            <a:r>
              <a:rPr lang="de-DE" sz="23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</a:t>
            </a: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</a:pPr>
            <a:r>
              <a:rPr lang="de-DE" sz="23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	</a:t>
            </a:r>
            <a:r>
              <a:rPr lang="sk-SK" sz="23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Povrch môže byť štruktúrovaný alebo hladký.</a:t>
            </a:r>
            <a:endParaRPr lang="de-DE" sz="23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11" name="Picture 5" descr="RE_Geneo_Lackier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97" y="1270051"/>
            <a:ext cx="2790926" cy="27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RE_Geneo_Folienkaschieru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6385" y="1270051"/>
            <a:ext cx="2790926" cy="27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RE_1288_REHAUFaecher_Fensterpro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2272" y="4293576"/>
            <a:ext cx="1194448" cy="107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97768" y="1270051"/>
            <a:ext cx="2751627" cy="279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596073" y="4196258"/>
            <a:ext cx="2680241" cy="107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23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Hliníkový klip</a:t>
            </a:r>
          </a:p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23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Ušľachtilý vzhľad hliníka pri neobmedzenom výbere farieb.</a:t>
            </a:r>
            <a:endParaRPr lang="de-DE" sz="23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endParaRPr lang="de-DE" sz="23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68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a-DK" sz="21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KOMPLETNÝ SORTIMENT PRVKOV V SYSTÉME GENEO</a:t>
            </a:r>
            <a:endParaRPr lang="en-GB" sz="21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ZVÍHAVO-POSUVNÉ DVERE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4" descr="Vertikal Schnitt_bunt_komple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069" y="1270338"/>
            <a:ext cx="2879275" cy="4694227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</p:spPr>
      </p:pic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3502244" y="1270338"/>
          <a:ext cx="4606713" cy="2823061"/>
        </p:xfrm>
        <a:graphic>
          <a:graphicData uri="http://schemas.openxmlformats.org/drawingml/2006/table">
            <a:tbl>
              <a:tblPr/>
              <a:tblGrid>
                <a:gridCol w="165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6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Prvý 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plnoarmovaný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systém 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zdvíhavo-posuvných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dverí z 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high-tech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materiálu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F346C"/>
                          </a:solidFill>
                          <a:effectLst/>
                          <a:latin typeface="Arial" pitchFamily="34" charset="0"/>
                        </a:rPr>
                        <a:t>RAU-FIPRO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CF346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72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Stavebná hrúbka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1972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86 mm</a:t>
                      </a:r>
                    </a:p>
                  </a:txBody>
                  <a:tcPr marL="71972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Počet komôr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1972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5 komôr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1972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Súčiniteľ prechodu tepla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1972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r>
                        <a:rPr kumimoji="0" 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do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1,3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W/m²K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(priemer)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r>
                        <a:rPr kumimoji="0" 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&lt; 0,80 W/m²K</a:t>
                      </a:r>
                    </a:p>
                  </a:txBody>
                  <a:tcPr marL="71972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Prievzdušnosť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1972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(DIN EN 12207)</a:t>
                      </a:r>
                    </a:p>
                  </a:txBody>
                  <a:tcPr marL="71972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Vodotesnosť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1972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A (DIN EN 12208)</a:t>
                      </a:r>
                    </a:p>
                  </a:txBody>
                  <a:tcPr marL="71972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1972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1972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8840" y="1270339"/>
            <a:ext cx="2446161" cy="29239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973132" y="4380713"/>
            <a:ext cx="2879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01559" algn="l"/>
              </a:tabLst>
            </a:pPr>
            <a:r>
              <a:rPr lang="sk-SK" sz="1600" b="1" dirty="0">
                <a:solidFill>
                  <a:schemeClr val="tx2"/>
                </a:solidFill>
                <a:latin typeface="Arial Narrow" pitchFamily="34" charset="0"/>
              </a:rPr>
              <a:t>Rozmerové možnosti – krídla</a:t>
            </a:r>
          </a:p>
          <a:p>
            <a:pPr>
              <a:tabLst>
                <a:tab pos="101559" algn="l"/>
              </a:tabLst>
            </a:pPr>
            <a:r>
              <a:rPr lang="sk-SK" sz="1600" b="1" dirty="0">
                <a:solidFill>
                  <a:schemeClr val="tx2"/>
                </a:solidFill>
                <a:latin typeface="Arial Narrow" pitchFamily="34" charset="0"/>
              </a:rPr>
              <a:t>Pri schéme A (dvojkrídlové) </a:t>
            </a:r>
          </a:p>
          <a:p>
            <a:pPr>
              <a:tabLst>
                <a:tab pos="101559" algn="l"/>
              </a:tabLst>
            </a:pPr>
            <a:r>
              <a:rPr lang="sk-SK" sz="1600" b="1" dirty="0">
                <a:solidFill>
                  <a:schemeClr val="tx2"/>
                </a:solidFill>
                <a:latin typeface="Arial Narrow" pitchFamily="34" charset="0"/>
              </a:rPr>
              <a:t>možný maximálny rozmer krídla</a:t>
            </a:r>
          </a:p>
          <a:p>
            <a:pPr>
              <a:tabLst>
                <a:tab pos="101559" algn="l"/>
              </a:tabLst>
            </a:pPr>
            <a:r>
              <a:rPr lang="sk-SK" sz="1600" b="1" u="sng" dirty="0">
                <a:solidFill>
                  <a:schemeClr val="tx2"/>
                </a:solidFill>
                <a:latin typeface="Arial Narrow" pitchFamily="34" charset="0"/>
              </a:rPr>
              <a:t>až 2700 x 3000 mm</a:t>
            </a:r>
          </a:p>
          <a:p>
            <a:pPr>
              <a:tabLst>
                <a:tab pos="101559" algn="l"/>
              </a:tabLst>
            </a:pPr>
            <a:endParaRPr lang="sk-SK" sz="1600" b="1" u="sng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tabLst>
                <a:tab pos="101559" algn="l"/>
              </a:tabLst>
            </a:pPr>
            <a:r>
              <a:rPr lang="sk-SK" sz="1600" b="1" u="sng" dirty="0">
                <a:solidFill>
                  <a:schemeClr val="tx2"/>
                </a:solidFill>
                <a:latin typeface="Arial Narrow" pitchFamily="34" charset="0"/>
              </a:rPr>
              <a:t>Maximálna váha skla 400 kg</a:t>
            </a:r>
          </a:p>
        </p:txBody>
      </p:sp>
      <p:pic>
        <p:nvPicPr>
          <p:cNvPr id="12" name="Picture 4" descr="Dom a by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7946" y="4194297"/>
            <a:ext cx="2314874" cy="175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4831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63398" y="414440"/>
            <a:ext cx="12812469" cy="1143265"/>
          </a:xfrm>
          <a:prstGeom prst="rect">
            <a:avLst/>
          </a:prstGeom>
        </p:spPr>
        <p:txBody>
          <a:bodyPr/>
          <a:lstStyle/>
          <a:p>
            <a:r>
              <a:rPr lang="cs-CZ" sz="3300" dirty="0" smtClean="0">
                <a:solidFill>
                  <a:srgbClr val="D21D64"/>
                </a:solidFill>
                <a:latin typeface="Arial Narrow" pitchFamily="34" charset="0"/>
                <a:cs typeface="Helvetica Neue"/>
              </a:rPr>
              <a:t>SYSTÉMOVÉ RIEŠENIA PRE UDRŽATEĽNÚ ARCHITEKTÚRU</a:t>
            </a:r>
            <a:r>
              <a:rPr lang="en-US" sz="3300" dirty="0" smtClean="0">
                <a:solidFill>
                  <a:srgbClr val="D21D64"/>
                </a:solidFill>
                <a:latin typeface="Arial Narrow" pitchFamily="34" charset="0"/>
                <a:cs typeface="Helvetica Neue"/>
              </a:rPr>
              <a:t/>
            </a:r>
            <a:br>
              <a:rPr lang="en-US" sz="3300" dirty="0" smtClean="0">
                <a:solidFill>
                  <a:srgbClr val="D21D64"/>
                </a:solidFill>
                <a:latin typeface="Arial Narrow" pitchFamily="34" charset="0"/>
                <a:cs typeface="Helvetica Neue"/>
              </a:rPr>
            </a:br>
            <a:endParaRPr lang="cs-CZ" sz="3300" dirty="0">
              <a:latin typeface="Arial Narrow" pitchFamily="34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58122" y="1402380"/>
            <a:ext cx="6040131" cy="375487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3400" b="1" baseline="-25000" dirty="0" smtClean="0">
                <a:solidFill>
                  <a:srgbClr val="000000"/>
                </a:solidFill>
                <a:latin typeface="Arial Narrow" pitchFamily="34" charset="0"/>
                <a:cs typeface="Helvetica Neue"/>
              </a:rPr>
              <a:t>Znižovanie strát energie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3400" b="1" baseline="-25000" dirty="0" smtClean="0">
                <a:solidFill>
                  <a:srgbClr val="000000"/>
                </a:solidFill>
                <a:latin typeface="Arial Narrow" pitchFamily="34" charset="0"/>
                <a:cs typeface="Helvetica Neue"/>
              </a:rPr>
              <a:t>Hospodárna výroba energie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3400" b="1" baseline="-25000" dirty="0" smtClean="0">
                <a:solidFill>
                  <a:srgbClr val="000000"/>
                </a:solidFill>
                <a:latin typeface="Arial Narrow" pitchFamily="34" charset="0"/>
                <a:cs typeface="Helvetica Neue"/>
              </a:rPr>
              <a:t>Hospodárne využívanie energie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3400" b="1" baseline="-25000" dirty="0" smtClean="0">
                <a:solidFill>
                  <a:srgbClr val="000000"/>
                </a:solidFill>
                <a:latin typeface="Arial Narrow" pitchFamily="34" charset="0"/>
                <a:cs typeface="Helvetica Neue"/>
              </a:rPr>
              <a:t>Hospodárenie s dažďovou vodou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3400" b="1" baseline="-25000" dirty="0" smtClean="0">
                <a:solidFill>
                  <a:srgbClr val="000000"/>
                </a:solidFill>
                <a:latin typeface="Arial Narrow" pitchFamily="34" charset="0"/>
                <a:cs typeface="Helvetica Neue"/>
              </a:rPr>
              <a:t>Infraštruktúra, kanalizácie, telekomunikácie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3400" b="1" baseline="-25000" dirty="0" smtClean="0">
                <a:solidFill>
                  <a:srgbClr val="000000"/>
                </a:solidFill>
                <a:latin typeface="Arial Narrow" pitchFamily="34" charset="0"/>
                <a:cs typeface="Helvetica Neue"/>
              </a:rPr>
              <a:t>Komfort užívateľa </a:t>
            </a:r>
            <a:endParaRPr lang="en-US" sz="3400" b="1" baseline="-25000" dirty="0" smtClean="0">
              <a:solidFill>
                <a:srgbClr val="000000"/>
              </a:solidFill>
              <a:latin typeface="Arial Narrow" pitchFamily="34" charset="0"/>
              <a:cs typeface="Helvetica Neue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sk-SK" sz="3400" b="1" baseline="-25000" dirty="0" smtClean="0">
              <a:solidFill>
                <a:srgbClr val="000000"/>
              </a:solidFill>
              <a:latin typeface="Arial Narrow" pitchFamily="34" charset="0"/>
              <a:cs typeface="Helvetica Neue"/>
            </a:endParaRPr>
          </a:p>
        </p:txBody>
      </p:sp>
      <p:pic>
        <p:nvPicPr>
          <p:cNvPr id="5" name="Picture 3" descr="T:\FF\REKLAMA\3-PODKLADY\OBRÁZKY\04 Grafiky, detaily atď\0001E9E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17770" y="2205347"/>
            <a:ext cx="6316409" cy="383051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24012" y="2305958"/>
            <a:ext cx="107958" cy="108025"/>
          </a:xfrm>
          <a:prstGeom prst="rect">
            <a:avLst/>
          </a:prstGeom>
          <a:solidFill>
            <a:srgbClr val="D21D64"/>
          </a:solidFill>
          <a:ln>
            <a:solidFill>
              <a:srgbClr val="D21D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cs-CZ" sz="1800" baseline="-25000" dirty="0">
              <a:solidFill>
                <a:srgbClr val="D21D64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24012" y="1787479"/>
            <a:ext cx="107958" cy="108025"/>
          </a:xfrm>
          <a:prstGeom prst="rect">
            <a:avLst/>
          </a:prstGeom>
          <a:solidFill>
            <a:srgbClr val="D21D64"/>
          </a:solidFill>
          <a:ln>
            <a:solidFill>
              <a:srgbClr val="D21D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cs-CZ" sz="1800" baseline="-25000" dirty="0">
              <a:solidFill>
                <a:srgbClr val="D21D64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24012" y="2817582"/>
            <a:ext cx="107958" cy="108025"/>
          </a:xfrm>
          <a:prstGeom prst="rect">
            <a:avLst/>
          </a:prstGeom>
          <a:solidFill>
            <a:srgbClr val="D21D64"/>
          </a:solidFill>
          <a:ln>
            <a:solidFill>
              <a:srgbClr val="D21D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cs-CZ" sz="1800" baseline="-25000" dirty="0">
              <a:solidFill>
                <a:srgbClr val="D21D64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4012" y="3357767"/>
            <a:ext cx="107958" cy="108025"/>
          </a:xfrm>
          <a:prstGeom prst="rect">
            <a:avLst/>
          </a:prstGeom>
          <a:solidFill>
            <a:srgbClr val="D21D64"/>
          </a:solidFill>
          <a:ln>
            <a:solidFill>
              <a:srgbClr val="D21D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cs-CZ" sz="1800" baseline="-25000" dirty="0">
              <a:solidFill>
                <a:srgbClr val="D21D64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24012" y="3861954"/>
            <a:ext cx="107958" cy="108025"/>
          </a:xfrm>
          <a:prstGeom prst="rect">
            <a:avLst/>
          </a:prstGeom>
          <a:solidFill>
            <a:srgbClr val="D21D64"/>
          </a:solidFill>
          <a:ln>
            <a:solidFill>
              <a:srgbClr val="D21D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cs-CZ" sz="1800" baseline="-25000" dirty="0">
              <a:solidFill>
                <a:srgbClr val="D21D64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26095" y="4366147"/>
            <a:ext cx="107958" cy="108025"/>
          </a:xfrm>
          <a:prstGeom prst="rect">
            <a:avLst/>
          </a:prstGeom>
          <a:solidFill>
            <a:srgbClr val="D21D64"/>
          </a:solidFill>
          <a:ln>
            <a:solidFill>
              <a:srgbClr val="D21D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cs-CZ" sz="1800" baseline="-25000" dirty="0">
              <a:solidFill>
                <a:srgbClr val="D21D64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3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SYNEGO</a:t>
            </a:r>
            <a:endParaRPr lang="en-GB" sz="23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DOBRÁ KOMBINÁCIA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2810" t="5850" r="16252" b="16473"/>
          <a:stretch>
            <a:fillRect/>
          </a:stretch>
        </p:blipFill>
        <p:spPr bwMode="auto">
          <a:xfrm>
            <a:off x="1" y="1255409"/>
            <a:ext cx="4894766" cy="469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5085873" y="1270338"/>
            <a:ext cx="4570214" cy="519529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  <a:defRPr/>
            </a:pPr>
            <a:r>
              <a:rPr lang="sk-SK" sz="27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Stavebná hrúbka:  </a:t>
            </a:r>
            <a:r>
              <a:rPr lang="sk-SK" sz="27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80 mm</a:t>
            </a: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  <a:defRPr/>
            </a:pPr>
            <a:r>
              <a:rPr lang="sk-SK" sz="27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Počet komôr:         </a:t>
            </a:r>
            <a:r>
              <a:rPr lang="sk-SK" sz="2799" b="1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rám 7, krídlo 6</a:t>
            </a: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  <a:defRPr/>
            </a:pPr>
            <a:endParaRPr lang="sk-SK" sz="2799" baseline="-25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defTabSz="914034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sk-SK" sz="2799" baseline="-25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Súčiniteľ prechodu tepla: </a:t>
            </a:r>
          </a:p>
          <a:p>
            <a:pPr defTabSz="914034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sk-SK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- </a:t>
            </a:r>
            <a:r>
              <a:rPr lang="sk-SK" sz="2799" b="1" baseline="-25000" dirty="0" err="1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dorazové</a:t>
            </a:r>
            <a:r>
              <a:rPr lang="sk-SK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sk-SK" sz="2799" b="1" baseline="-25000" dirty="0" err="1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tesn</a:t>
            </a:r>
            <a:r>
              <a:rPr lang="sk-SK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.</a:t>
            </a:r>
            <a:r>
              <a:rPr lang="de-DE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: </a:t>
            </a:r>
            <a:r>
              <a:rPr lang="de-DE" sz="2799" b="1" baseline="-25000" dirty="0" err="1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Uf</a:t>
            </a:r>
            <a:r>
              <a:rPr lang="de-DE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  </a:t>
            </a:r>
            <a:r>
              <a:rPr lang="sk-SK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do</a:t>
            </a:r>
            <a:r>
              <a:rPr lang="de-DE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 1,0 W/m²K</a:t>
            </a:r>
          </a:p>
          <a:p>
            <a:pPr defTabSz="914034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sk-SK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- stredové </a:t>
            </a:r>
            <a:r>
              <a:rPr lang="sk-SK" sz="2799" b="1" baseline="-25000" dirty="0" err="1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tesn</a:t>
            </a:r>
            <a:r>
              <a:rPr lang="sk-SK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.</a:t>
            </a:r>
            <a:r>
              <a:rPr lang="de-DE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: </a:t>
            </a:r>
            <a:r>
              <a:rPr lang="de-DE" sz="2799" b="1" baseline="-25000" dirty="0" err="1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Uf</a:t>
            </a:r>
            <a:r>
              <a:rPr lang="de-DE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  </a:t>
            </a:r>
            <a:r>
              <a:rPr lang="sk-SK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do</a:t>
            </a:r>
            <a:r>
              <a:rPr lang="de-DE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 0,94 W/m²K</a:t>
            </a:r>
            <a:endParaRPr lang="sk-SK" sz="2799" b="1" baseline="-25000" dirty="0">
              <a:solidFill>
                <a:srgbClr val="00000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defTabSz="914034" fontAlgn="base">
              <a:lnSpc>
                <a:spcPct val="115000"/>
              </a:lnSpc>
              <a:spcBef>
                <a:spcPct val="0"/>
              </a:spcBef>
              <a:defRPr/>
            </a:pPr>
            <a:endParaRPr lang="sk-SK" sz="2799" baseline="-25000" dirty="0">
              <a:solidFill>
                <a:srgbClr val="00000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defTabSz="914034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sk-SK" sz="2799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Pohľadová šírka: </a:t>
            </a:r>
            <a:r>
              <a:rPr lang="sk-SK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117 mm</a:t>
            </a:r>
          </a:p>
          <a:p>
            <a:pPr defTabSz="914034" fontAlgn="base">
              <a:lnSpc>
                <a:spcPct val="115000"/>
              </a:lnSpc>
              <a:spcBef>
                <a:spcPct val="0"/>
              </a:spcBef>
              <a:defRPr/>
            </a:pPr>
            <a:endParaRPr lang="sk-SK" sz="2799" baseline="-25000" dirty="0">
              <a:solidFill>
                <a:srgbClr val="00000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defTabSz="914034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sk-SK" sz="2799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Možnosť zasklenia: </a:t>
            </a:r>
            <a:r>
              <a:rPr lang="de-DE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≤ 51 mm</a:t>
            </a:r>
            <a:endParaRPr lang="sk-SK" sz="2799" b="1" baseline="-25000" dirty="0">
              <a:solidFill>
                <a:srgbClr val="00000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defTabSz="914034" fontAlgn="base">
              <a:lnSpc>
                <a:spcPct val="115000"/>
              </a:lnSpc>
              <a:spcBef>
                <a:spcPct val="0"/>
              </a:spcBef>
              <a:defRPr/>
            </a:pPr>
            <a:endParaRPr lang="sk-SK" sz="2799" b="1" baseline="-25000" dirty="0">
              <a:solidFill>
                <a:srgbClr val="00000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defTabSz="914034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sk-SK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Vysoká flexibilita: </a:t>
            </a:r>
          </a:p>
          <a:p>
            <a:pPr defTabSz="914034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sk-SK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možnosť voľby systému so stredovým, </a:t>
            </a:r>
          </a:p>
          <a:p>
            <a:pPr defTabSz="914034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sk-SK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alebo </a:t>
            </a:r>
            <a:r>
              <a:rPr lang="sk-SK" sz="2799" b="1" baseline="-25000" dirty="0" err="1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dorazovým</a:t>
            </a:r>
            <a:r>
              <a:rPr lang="sk-SK" sz="2799" b="1" baseline="-250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 tesnením</a:t>
            </a:r>
            <a:endParaRPr lang="de-DE" sz="2799" b="1" baseline="-25000" dirty="0">
              <a:solidFill>
                <a:srgbClr val="00000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defTabSz="914034" fontAlgn="base">
              <a:lnSpc>
                <a:spcPct val="115000"/>
              </a:lnSpc>
              <a:spcBef>
                <a:spcPct val="0"/>
              </a:spcBef>
              <a:defRPr/>
            </a:pPr>
            <a:endParaRPr lang="sk-SK" sz="1799" baseline="-25000" dirty="0">
              <a:solidFill>
                <a:srgbClr val="000000"/>
              </a:solidFill>
              <a:latin typeface="Arial" charset="0"/>
              <a:ea typeface="Calibri"/>
              <a:cs typeface="Times New Roman"/>
            </a:endParaRPr>
          </a:p>
          <a:p>
            <a:pPr defTabSz="914034" fontAlgn="base">
              <a:lnSpc>
                <a:spcPct val="115000"/>
              </a:lnSpc>
              <a:spcBef>
                <a:spcPct val="0"/>
              </a:spcBef>
              <a:defRPr/>
            </a:pPr>
            <a:endParaRPr lang="de-DE" sz="1799" baseline="-25000" dirty="0">
              <a:solidFill>
                <a:srgbClr val="000000"/>
              </a:solidFill>
              <a:latin typeface="Arial" charset="0"/>
              <a:ea typeface="Calibri"/>
              <a:cs typeface="Times New Roman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  <a:tabLst>
                <a:tab pos="101559" algn="l"/>
              </a:tabLst>
              <a:defRPr/>
            </a:pPr>
            <a:endParaRPr lang="de-DE" sz="1799" baseline="-2500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pic>
        <p:nvPicPr>
          <p:cNvPr id="8" name="Picture 3" descr="F:\Master TI's\S969 SYNEGO\Präsentation SYNEGO\Links\Detail Blr 72 MD - Flg 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44876" y="1791399"/>
            <a:ext cx="2547184" cy="3483439"/>
          </a:xfrm>
          <a:prstGeom prst="rect">
            <a:avLst/>
          </a:prstGeom>
          <a:noFill/>
        </p:spPr>
      </p:pic>
      <p:sp>
        <p:nvSpPr>
          <p:cNvPr id="9" name="Textfeld 28"/>
          <p:cNvSpPr txBox="1"/>
          <p:nvPr/>
        </p:nvSpPr>
        <p:spPr>
          <a:xfrm>
            <a:off x="9173486" y="5611337"/>
            <a:ext cx="2413073" cy="25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1599" b="1" i="1" baseline="-25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stredové tesnenie</a:t>
            </a:r>
            <a:endParaRPr lang="de-DE" sz="1599" b="1" i="1" baseline="-25000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9039427" y="5556876"/>
            <a:ext cx="1986520" cy="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28"/>
          <p:cNvSpPr txBox="1"/>
          <p:nvPr/>
        </p:nvSpPr>
        <p:spPr>
          <a:xfrm>
            <a:off x="9654882" y="5264001"/>
            <a:ext cx="822639" cy="25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1599" b="1" i="1" baseline="-25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80 mm</a:t>
            </a:r>
            <a:endParaRPr lang="de-DE" sz="1599" b="1" i="1" baseline="-25000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Rovná spojovacia šípka 11"/>
          <p:cNvCxnSpPr/>
          <p:nvPr/>
        </p:nvCxnSpPr>
        <p:spPr>
          <a:xfrm>
            <a:off x="10021917" y="1713786"/>
            <a:ext cx="1115983" cy="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28"/>
          <p:cNvSpPr txBox="1"/>
          <p:nvPr/>
        </p:nvSpPr>
        <p:spPr>
          <a:xfrm>
            <a:off x="10100707" y="1351050"/>
            <a:ext cx="1164731" cy="25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1599" b="1" i="1" baseline="-25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do 51 mm</a:t>
            </a:r>
            <a:endParaRPr lang="de-DE" sz="1599" b="1" i="1" baseline="-25000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85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3527" y="861304"/>
            <a:ext cx="11102975" cy="1143265"/>
          </a:xfrm>
        </p:spPr>
        <p:txBody>
          <a:bodyPr/>
          <a:lstStyle/>
          <a:p>
            <a:r>
              <a:rPr lang="sk-SK" dirty="0" smtClean="0"/>
              <a:t>Skúšky okien SYNEGO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BB4C-D54D-486A-B4D7-D60926C4E5D9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25778" y="4086391"/>
            <a:ext cx="184659" cy="4155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302000" y="2025909"/>
            <a:ext cx="3039872" cy="227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4236" y="1630079"/>
            <a:ext cx="5889541" cy="441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-260197" y="2177760"/>
            <a:ext cx="4421749" cy="33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lokTextu 9"/>
          <p:cNvSpPr txBox="1"/>
          <p:nvPr/>
        </p:nvSpPr>
        <p:spPr>
          <a:xfrm>
            <a:off x="485751" y="5504386"/>
            <a:ext cx="3492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1177 mm x 2477 mm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097253" y="5520308"/>
            <a:ext cx="3492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2655 mm x 1673 mm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4015807" y="4716551"/>
            <a:ext cx="1743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b="1" dirty="0" err="1" smtClean="0">
                <a:solidFill>
                  <a:schemeClr val="accent6">
                    <a:lumMod val="25000"/>
                  </a:schemeClr>
                </a:solidFill>
              </a:rPr>
              <a:t>sanie</a:t>
            </a:r>
            <a:r>
              <a:rPr lang="sk-SK" sz="1800" b="1" dirty="0" smtClean="0">
                <a:solidFill>
                  <a:schemeClr val="accent6">
                    <a:lumMod val="25000"/>
                  </a:schemeClr>
                </a:solidFill>
              </a:rPr>
              <a:t> -3800 </a:t>
            </a:r>
            <a:r>
              <a:rPr lang="sk-SK" sz="1800" b="1" dirty="0" err="1" smtClean="0">
                <a:solidFill>
                  <a:schemeClr val="accent6">
                    <a:lumMod val="25000"/>
                  </a:schemeClr>
                </a:solidFill>
              </a:rPr>
              <a:t>Pa</a:t>
            </a:r>
            <a:r>
              <a:rPr lang="sk-SK" sz="1800" b="1" dirty="0" smtClean="0">
                <a:solidFill>
                  <a:schemeClr val="accent6">
                    <a:lumMod val="25000"/>
                  </a:schemeClr>
                </a:solidFill>
              </a:rPr>
              <a:t>, </a:t>
            </a:r>
          </a:p>
          <a:p>
            <a:r>
              <a:rPr lang="sk-SK" sz="1800" b="1" dirty="0" smtClean="0">
                <a:solidFill>
                  <a:schemeClr val="accent6">
                    <a:lumMod val="25000"/>
                  </a:schemeClr>
                </a:solidFill>
              </a:rPr>
              <a:t>tlak 3500 </a:t>
            </a:r>
            <a:r>
              <a:rPr lang="sk-SK" sz="1800" b="1" dirty="0" err="1" smtClean="0">
                <a:solidFill>
                  <a:schemeClr val="accent6">
                    <a:lumMod val="25000"/>
                  </a:schemeClr>
                </a:solidFill>
              </a:rPr>
              <a:t>Pa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3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SYNEGO</a:t>
            </a:r>
            <a:endParaRPr lang="en-GB" sz="23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DOBRÁ KOMBINÁCIA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Nadpis 3"/>
          <p:cNvSpPr>
            <a:spLocks noGrp="1"/>
          </p:cNvSpPr>
          <p:nvPr>
            <p:ph type="title"/>
          </p:nvPr>
        </p:nvSpPr>
        <p:spPr>
          <a:xfrm>
            <a:off x="263422" y="1135266"/>
            <a:ext cx="11098638" cy="1142818"/>
          </a:xfrm>
        </p:spPr>
        <p:txBody>
          <a:bodyPr/>
          <a:lstStyle/>
          <a:p>
            <a:r>
              <a:rPr lang="sk-SK" dirty="0" smtClean="0"/>
              <a:t>Potvrdenie o skúškach stavebného výrobku</a:t>
            </a:r>
            <a:endParaRPr lang="sk-SK" dirty="0"/>
          </a:p>
        </p:txBody>
      </p:sp>
      <p:sp>
        <p:nvSpPr>
          <p:cNvPr id="15" name="Zástupný symbol čísla snímky 5"/>
          <p:cNvSpPr txBox="1">
            <a:spLocks/>
          </p:cNvSpPr>
          <p:nvPr/>
        </p:nvSpPr>
        <p:spPr>
          <a:xfrm>
            <a:off x="11473142" y="6347951"/>
            <a:ext cx="452261" cy="365067"/>
          </a:xfrm>
          <a:prstGeom prst="rect">
            <a:avLst/>
          </a:prstGeom>
        </p:spPr>
        <p:txBody>
          <a:bodyPr/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fld id="{510ABB4C-D54D-486A-B4D7-D60926C4E5D9}" type="slidenum">
              <a:rPr lang="de-DE" sz="1799" baseline="-25000">
                <a:solidFill>
                  <a:srgbClr val="000000"/>
                </a:solidFill>
                <a:latin typeface="Arial" charset="0"/>
                <a:cs typeface="Arial" charset="0"/>
              </a:rPr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de-DE" sz="1799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024594" y="4156231"/>
            <a:ext cx="184659" cy="276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endParaRPr lang="sk-SK" sz="1799" baseline="-25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-213944" y="1487456"/>
            <a:ext cx="7353474" cy="31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21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Vydané na základe Protokolu o skúškach č. 40-150-152</a:t>
            </a:r>
          </a:p>
        </p:txBody>
      </p:sp>
      <p:pic>
        <p:nvPicPr>
          <p:cNvPr id="18" name="Zástupný symbol obrázka 4" descr="40-15-0152.pdf - Adobe Acrobat Reader DC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8297" y="1857768"/>
            <a:ext cx="7356181" cy="4213610"/>
          </a:xfrm>
          <a:prstGeom prst="rect">
            <a:avLst/>
          </a:prstGeom>
        </p:spPr>
      </p:pic>
      <p:sp>
        <p:nvSpPr>
          <p:cNvPr id="19" name="BlokTextu 18"/>
          <p:cNvSpPr txBox="1"/>
          <p:nvPr/>
        </p:nvSpPr>
        <p:spPr>
          <a:xfrm>
            <a:off x="7893166" y="2019942"/>
            <a:ext cx="3680546" cy="76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k-SK" sz="21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 Maximálny povolený výrobný  </a:t>
            </a:r>
          </a:p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21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   rozmer okna/</a:t>
            </a:r>
            <a:r>
              <a:rPr lang="sk-SK" sz="2199" b="1" baseline="-25000" dirty="0" err="1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balk</a:t>
            </a:r>
            <a:r>
              <a:rPr lang="sk-SK" sz="21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. dverí </a:t>
            </a:r>
          </a:p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21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   1177 mm x 2477 mm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7454019" y="2894670"/>
            <a:ext cx="4672282" cy="240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17" lvl="1" defTabSz="91403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k-SK" sz="21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Extrémne nízka </a:t>
            </a:r>
            <a:r>
              <a:rPr lang="sk-SK" sz="2199" b="1" baseline="-25000" dirty="0" err="1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prievzdušnosť</a:t>
            </a:r>
            <a:endParaRPr lang="sk-SK" sz="2199" b="1" baseline="-25000" dirty="0">
              <a:solidFill>
                <a:srgbClr val="436D2E">
                  <a:lumMod val="25000"/>
                </a:srgbClr>
              </a:solidFill>
              <a:latin typeface="Arial" charset="0"/>
              <a:cs typeface="Arial" charset="0"/>
            </a:endParaRPr>
          </a:p>
          <a:p>
            <a:pPr marL="457017" lvl="1"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21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   do 1500 </a:t>
            </a:r>
            <a:r>
              <a:rPr lang="sk-SK" sz="2199" b="1" baseline="-25000" dirty="0" err="1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Pa</a:t>
            </a:r>
            <a:endParaRPr lang="sk-SK" sz="2199" b="1" baseline="-25000" dirty="0">
              <a:solidFill>
                <a:srgbClr val="436D2E">
                  <a:lumMod val="25000"/>
                </a:srgbClr>
              </a:solidFill>
              <a:latin typeface="Arial" charset="0"/>
              <a:cs typeface="Arial" charset="0"/>
            </a:endParaRPr>
          </a:p>
          <a:p>
            <a:pPr marL="457017" lvl="1" defTabSz="91403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sk-SK" sz="2199" b="1" baseline="-25000" dirty="0">
              <a:solidFill>
                <a:srgbClr val="436D2E">
                  <a:lumMod val="25000"/>
                </a:srgbClr>
              </a:solidFill>
              <a:latin typeface="Arial" charset="0"/>
              <a:cs typeface="Arial" charset="0"/>
            </a:endParaRPr>
          </a:p>
          <a:p>
            <a:pPr marL="457017" lvl="1" defTabSz="91403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k-SK" sz="21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Extrémne vysoká  vodotesnosť</a:t>
            </a:r>
          </a:p>
          <a:p>
            <a:pPr marL="457017" lvl="1"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21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  do 1800 </a:t>
            </a:r>
            <a:r>
              <a:rPr lang="sk-SK" sz="2199" b="1" baseline="-25000" dirty="0" err="1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Pa</a:t>
            </a:r>
            <a:endParaRPr lang="sk-SK" sz="2199" b="1" baseline="-25000" dirty="0">
              <a:solidFill>
                <a:srgbClr val="436D2E">
                  <a:lumMod val="25000"/>
                </a:srgbClr>
              </a:solidFill>
              <a:latin typeface="Arial" charset="0"/>
              <a:cs typeface="Arial" charset="0"/>
            </a:endParaRPr>
          </a:p>
          <a:p>
            <a:pPr marL="457017" lvl="1" defTabSz="91403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sk-SK" sz="2199" b="1" baseline="-25000" dirty="0">
              <a:solidFill>
                <a:srgbClr val="436D2E">
                  <a:lumMod val="25000"/>
                </a:srgbClr>
              </a:solidFill>
              <a:latin typeface="Arial" charset="0"/>
              <a:cs typeface="Arial" charset="0"/>
            </a:endParaRPr>
          </a:p>
          <a:p>
            <a:pPr marL="457017" lvl="1" defTabSz="91403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k-SK" sz="21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Extrémne vysoká odolnosť voči       </a:t>
            </a:r>
          </a:p>
          <a:p>
            <a:pPr marL="457017" lvl="1"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21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  zaťaženiu vetrom</a:t>
            </a:r>
          </a:p>
          <a:p>
            <a:pPr marL="457017" lvl="1"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21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   </a:t>
            </a:r>
            <a:r>
              <a:rPr lang="sk-SK" sz="2199" b="1" baseline="-25000" dirty="0" err="1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sanie</a:t>
            </a:r>
            <a:r>
              <a:rPr lang="sk-SK" sz="21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 -3800 </a:t>
            </a:r>
            <a:r>
              <a:rPr lang="sk-SK" sz="2199" b="1" baseline="-25000" dirty="0" err="1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Pa</a:t>
            </a:r>
            <a:r>
              <a:rPr lang="sk-SK" sz="21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, tlak 3500 </a:t>
            </a:r>
            <a:r>
              <a:rPr lang="sk-SK" sz="2199" b="1" baseline="-25000" dirty="0" err="1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Pa</a:t>
            </a:r>
            <a:endParaRPr lang="sk-SK" sz="2199" b="1" baseline="-25000" dirty="0">
              <a:solidFill>
                <a:srgbClr val="436D2E">
                  <a:lumMod val="25000"/>
                </a:srgbClr>
              </a:solidFill>
              <a:latin typeface="Arial" charset="0"/>
              <a:cs typeface="Arial" charset="0"/>
            </a:endParaRPr>
          </a:p>
          <a:p>
            <a:pPr marL="457017" lvl="1"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13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    Na skúšobnom zariadení nebolo možné </a:t>
            </a:r>
          </a:p>
          <a:p>
            <a:pPr marL="457017" lvl="1"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13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    dosiahnuť väčší tlak</a:t>
            </a:r>
          </a:p>
        </p:txBody>
      </p:sp>
    </p:spTree>
    <p:extLst>
      <p:ext uri="{BB962C8B-B14F-4D97-AF65-F5344CB8AC3E}">
        <p14:creationId xmlns:p14="http://schemas.microsoft.com/office/powerpoint/2010/main" val="2983456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9877" y="820363"/>
            <a:ext cx="5154636" cy="1143265"/>
          </a:xfrm>
        </p:spPr>
        <p:txBody>
          <a:bodyPr/>
          <a:lstStyle/>
          <a:p>
            <a:r>
              <a:rPr lang="sk-SK" dirty="0" smtClean="0"/>
              <a:t>Potvrdenie o skúškach </a:t>
            </a:r>
            <a:br>
              <a:rPr lang="sk-SK" dirty="0" smtClean="0"/>
            </a:br>
            <a:r>
              <a:rPr lang="sk-SK" dirty="0" smtClean="0"/>
              <a:t>stavebného výrobku </a:t>
            </a:r>
            <a:r>
              <a:rPr lang="sk-SK" sz="1800" dirty="0" smtClean="0">
                <a:solidFill>
                  <a:schemeClr val="accent6">
                    <a:lumMod val="25000"/>
                  </a:schemeClr>
                </a:solidFill>
              </a:rPr>
              <a:t>(č. 40-150-152)</a:t>
            </a:r>
            <a:r>
              <a:rPr lang="sk-SK" sz="3600" dirty="0" smtClean="0">
                <a:solidFill>
                  <a:schemeClr val="accent6">
                    <a:lumMod val="25000"/>
                  </a:schemeClr>
                </a:solidFill>
              </a:rPr>
              <a:t/>
            </a:r>
            <a:br>
              <a:rPr lang="sk-SK" sz="3600" dirty="0" smtClean="0">
                <a:solidFill>
                  <a:schemeClr val="accent6">
                    <a:lumMod val="25000"/>
                  </a:schemeClr>
                </a:solidFill>
              </a:rPr>
            </a:b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BB4C-D54D-486A-B4D7-D60926C4E5D9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25778" y="4086391"/>
            <a:ext cx="184659" cy="4155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4266" y="777947"/>
            <a:ext cx="6769289" cy="528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448064" y="2345583"/>
          <a:ext cx="4574310" cy="1691965"/>
        </p:xfrm>
        <a:graphic>
          <a:graphicData uri="http://schemas.openxmlformats.org/drawingml/2006/table">
            <a:tbl>
              <a:tblPr firstRow="1" bandRow="1">
                <a:tableStyleId>{E96486BA-2EA3-4681-8CD4-8ABC319098A3}</a:tableStyleId>
              </a:tblPr>
              <a:tblGrid>
                <a:gridCol w="152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553"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Tlak vzduchu</a:t>
                      </a:r>
                      <a:endParaRPr lang="sk-SK" sz="18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   600 </a:t>
                      </a:r>
                      <a:r>
                        <a:rPr lang="sk-SK" sz="21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Pa</a:t>
                      </a:r>
                      <a:endParaRPr lang="sk-SK" sz="2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   1500 </a:t>
                      </a:r>
                      <a:r>
                        <a:rPr lang="sk-SK" sz="21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Pa</a:t>
                      </a:r>
                      <a:endParaRPr lang="sk-SK" sz="2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06">
                <a:tc>
                  <a:txBody>
                    <a:bodyPr/>
                    <a:lstStyle/>
                    <a:p>
                      <a:r>
                        <a:rPr lang="sk-SK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Trieda 4</a:t>
                      </a:r>
                      <a:endParaRPr lang="sk-SK" sz="18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9,91 m</a:t>
                      </a:r>
                      <a:r>
                        <a:rPr lang="sk-SK" sz="1800" b="1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sk-SK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/(hm</a:t>
                      </a:r>
                      <a:r>
                        <a:rPr lang="sk-SK" sz="1800" b="1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sk-SK" sz="1800" b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sk-SK" sz="1800" b="1" baseline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18,25 m</a:t>
                      </a:r>
                      <a:r>
                        <a:rPr lang="sk-SK" sz="1800" b="1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sk-SK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/(hm</a:t>
                      </a:r>
                      <a:r>
                        <a:rPr lang="sk-SK" sz="1800" b="1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sk-SK" sz="1800" b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sk-SK" sz="1800" b="1" baseline="300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endParaRPr lang="sk-SK" sz="18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06">
                <a:tc>
                  <a:txBody>
                    <a:bodyPr/>
                    <a:lstStyle/>
                    <a:p>
                      <a:r>
                        <a:rPr lang="sk-SK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Namerané</a:t>
                      </a:r>
                      <a:endParaRPr lang="sk-SK" sz="18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1,26 m</a:t>
                      </a:r>
                      <a:r>
                        <a:rPr lang="sk-SK" sz="1800" b="1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sk-SK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/(hm</a:t>
                      </a:r>
                      <a:r>
                        <a:rPr lang="sk-SK" sz="1800" b="1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sk-SK" sz="1800" b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sk-SK" sz="1800" b="1" baseline="300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endParaRPr lang="sk-SK" sz="18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88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16,43 m</a:t>
                      </a:r>
                      <a:r>
                        <a:rPr lang="sk-SK" sz="1800" b="1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sk-SK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/(hm</a:t>
                      </a:r>
                      <a:r>
                        <a:rPr lang="sk-SK" sz="1800" b="1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sk-SK" sz="1800" b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sk-SK" sz="1800" b="1" baseline="300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endParaRPr lang="sk-SK" sz="18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dĺžnik 10"/>
          <p:cNvSpPr/>
          <p:nvPr/>
        </p:nvSpPr>
        <p:spPr>
          <a:xfrm>
            <a:off x="8361063" y="5709358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sk-SK" sz="1400" b="1" dirty="0" smtClean="0">
                <a:solidFill>
                  <a:schemeClr val="accent6">
                    <a:lumMod val="25000"/>
                  </a:schemeClr>
                </a:solidFill>
              </a:rPr>
              <a:t>tlak [</a:t>
            </a:r>
            <a:r>
              <a:rPr lang="sk-SK" sz="1400" b="1" dirty="0" err="1" smtClean="0">
                <a:solidFill>
                  <a:schemeClr val="accent6">
                    <a:lumMod val="25000"/>
                  </a:schemeClr>
                </a:solidFill>
              </a:rPr>
              <a:t>Pa</a:t>
            </a:r>
            <a:r>
              <a:rPr lang="sk-SK" sz="1400" b="1" dirty="0" smtClean="0">
                <a:solidFill>
                  <a:schemeClr val="accent6">
                    <a:lumMod val="25000"/>
                  </a:schemeClr>
                </a:solidFill>
              </a:rPr>
              <a:t>]</a:t>
            </a:r>
            <a:endParaRPr lang="sk-SK" b="1" dirty="0"/>
          </a:p>
        </p:txBody>
      </p:sp>
      <p:sp>
        <p:nvSpPr>
          <p:cNvPr id="12" name="Obdĺžnik 11"/>
          <p:cNvSpPr/>
          <p:nvPr/>
        </p:nvSpPr>
        <p:spPr>
          <a:xfrm>
            <a:off x="459012" y="4426466"/>
            <a:ext cx="4413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>
                <a:solidFill>
                  <a:schemeClr val="accent6">
                    <a:lumMod val="25000"/>
                  </a:schemeClr>
                </a:solidFill>
              </a:rPr>
              <a:t>Podľa STN  EN 12 207 sa maximálna Trieda 4 skúša na tlak do 600 </a:t>
            </a:r>
            <a:r>
              <a:rPr lang="sk-SK" sz="2000" b="1" dirty="0" err="1" smtClean="0">
                <a:solidFill>
                  <a:schemeClr val="accent6">
                    <a:lumMod val="25000"/>
                  </a:schemeClr>
                </a:solidFill>
              </a:rPr>
              <a:t>Pa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3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SYNEGO</a:t>
            </a:r>
            <a:endParaRPr lang="en-GB" sz="23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DOBRÁ KOMBINÁCIA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Zástupný symbol čísla snímky 5"/>
          <p:cNvSpPr txBox="1">
            <a:spLocks/>
          </p:cNvSpPr>
          <p:nvPr/>
        </p:nvSpPr>
        <p:spPr>
          <a:xfrm>
            <a:off x="11473142" y="6347951"/>
            <a:ext cx="452261" cy="365067"/>
          </a:xfrm>
          <a:prstGeom prst="rect">
            <a:avLst/>
          </a:prstGeom>
        </p:spPr>
        <p:txBody>
          <a:bodyPr/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fld id="{510ABB4C-D54D-486A-B4D7-D60926C4E5D9}" type="slidenum">
              <a:rPr lang="de-DE" sz="1799" baseline="-25000">
                <a:solidFill>
                  <a:srgbClr val="000000"/>
                </a:solidFill>
                <a:latin typeface="Arial" charset="0"/>
                <a:cs typeface="Arial" charset="0"/>
              </a:rPr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de-DE" sz="1799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024594" y="4156231"/>
            <a:ext cx="184659" cy="276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endParaRPr lang="sk-SK" sz="1799" baseline="-25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Nadpis 3"/>
          <p:cNvSpPr txBox="1">
            <a:spLocks/>
          </p:cNvSpPr>
          <p:nvPr/>
        </p:nvSpPr>
        <p:spPr>
          <a:xfrm>
            <a:off x="263088" y="1125645"/>
            <a:ext cx="5830532" cy="1142818"/>
          </a:xfrm>
          <a:prstGeom prst="rect">
            <a:avLst/>
          </a:prstGeom>
        </p:spPr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1999" b="1" kern="0" dirty="0">
                <a:solidFill>
                  <a:srgbClr val="000000"/>
                </a:solidFill>
                <a:latin typeface="Arial"/>
                <a:cs typeface="Arial" charset="0"/>
              </a:rPr>
              <a:t>V súčasnosti realizovaná stavba – bytový dom 23 poschodí, Bratislava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3480" y="979302"/>
            <a:ext cx="6309544" cy="473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33" y="2232393"/>
            <a:ext cx="4678822" cy="350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4268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399" b="1" dirty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SYNEGO</a:t>
            </a:r>
            <a:endParaRPr lang="en-GB" sz="23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1599" b="1" dirty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DOBRÁ KOMBINÁCIA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Zástupný symbol čísla snímky 5"/>
          <p:cNvSpPr txBox="1">
            <a:spLocks/>
          </p:cNvSpPr>
          <p:nvPr/>
        </p:nvSpPr>
        <p:spPr>
          <a:xfrm>
            <a:off x="11473142" y="6347951"/>
            <a:ext cx="452261" cy="365067"/>
          </a:xfrm>
          <a:prstGeom prst="rect">
            <a:avLst/>
          </a:prstGeom>
        </p:spPr>
        <p:txBody>
          <a:bodyPr/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fld id="{510ABB4C-D54D-486A-B4D7-D60926C4E5D9}" type="slidenum">
              <a:rPr lang="de-DE" sz="1799" baseline="-25000">
                <a:solidFill>
                  <a:srgbClr val="000000"/>
                </a:solidFill>
                <a:latin typeface="Arial" charset="0"/>
                <a:cs typeface="Arial" charset="0"/>
              </a:rPr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de-DE" sz="1799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024594" y="4156231"/>
            <a:ext cx="184659" cy="276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endParaRPr lang="sk-SK" sz="1799" baseline="-25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Nadpis 3"/>
          <p:cNvSpPr txBox="1">
            <a:spLocks/>
          </p:cNvSpPr>
          <p:nvPr/>
        </p:nvSpPr>
        <p:spPr>
          <a:xfrm>
            <a:off x="263088" y="1125645"/>
            <a:ext cx="6909609" cy="1142818"/>
          </a:xfrm>
          <a:prstGeom prst="rect">
            <a:avLst/>
          </a:prstGeom>
        </p:spPr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1999" b="1" kern="0" dirty="0">
                <a:solidFill>
                  <a:srgbClr val="000000"/>
                </a:solidFill>
                <a:latin typeface="Arial"/>
                <a:cs typeface="Arial" charset="0"/>
              </a:rPr>
              <a:t>Skúšky okien SYNEGO </a:t>
            </a:r>
            <a:br>
              <a:rPr lang="sk-SK" sz="1999" b="1" kern="0" dirty="0">
                <a:solidFill>
                  <a:srgbClr val="000000"/>
                </a:solidFill>
                <a:latin typeface="Arial"/>
                <a:cs typeface="Arial" charset="0"/>
              </a:rPr>
            </a:br>
            <a:r>
              <a:rPr lang="sk-SK" sz="1999" b="1" kern="0" dirty="0">
                <a:solidFill>
                  <a:srgbClr val="000000"/>
                </a:solidFill>
                <a:latin typeface="Arial"/>
                <a:cs typeface="Arial" charset="0"/>
              </a:rPr>
              <a:t>– merania pre realizovanú 23 poschodovú stavbu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272943" y="5108428"/>
            <a:ext cx="6327159" cy="912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19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Odolnosť proti zaťaženiu vetrom – skúška bezpečnosti</a:t>
            </a:r>
          </a:p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1999" b="1" baseline="-25000" dirty="0" err="1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sanie</a:t>
            </a:r>
            <a:r>
              <a:rPr lang="sk-SK" sz="19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 -3600 </a:t>
            </a:r>
            <a:r>
              <a:rPr lang="sk-SK" sz="1999" b="1" baseline="-25000" dirty="0" err="1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Pa</a:t>
            </a:r>
            <a:r>
              <a:rPr lang="sk-SK" sz="19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, </a:t>
            </a:r>
          </a:p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19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tlak 3460 </a:t>
            </a:r>
            <a:r>
              <a:rPr lang="sk-SK" sz="1999" b="1" baseline="-25000" dirty="0" err="1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Pa</a:t>
            </a:r>
            <a:endParaRPr lang="sk-SK" sz="1999" b="1" baseline="-25000" dirty="0">
              <a:solidFill>
                <a:srgbClr val="436D2E">
                  <a:lumMod val="25000"/>
                </a:srgbClr>
              </a:solidFill>
              <a:latin typeface="Arial" charset="0"/>
              <a:cs typeface="Arial" charset="0"/>
            </a:endParaRPr>
          </a:p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sk-SK" sz="19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Vodotesnosť – Trieda E 2100 , </a:t>
            </a:r>
            <a:r>
              <a:rPr lang="sk-SK" sz="1999" b="1" baseline="-25000" dirty="0" err="1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Prievzdušnosť</a:t>
            </a:r>
            <a:r>
              <a:rPr lang="sk-SK" sz="1999" b="1" baseline="-25000" dirty="0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 trieda 4 do 2100 </a:t>
            </a:r>
            <a:r>
              <a:rPr lang="sk-SK" sz="1999" b="1" baseline="-25000" dirty="0" err="1">
                <a:solidFill>
                  <a:srgbClr val="436D2E">
                    <a:lumMod val="25000"/>
                  </a:srgbClr>
                </a:solidFill>
                <a:latin typeface="Arial" charset="0"/>
                <a:cs typeface="Arial" charset="0"/>
              </a:rPr>
              <a:t>Pa</a:t>
            </a:r>
            <a:endParaRPr lang="sk-SK" sz="2399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2" descr="T:\WS\FOTO\8-Technické postupy- reklamácie\Fenestra-certifikácia TSUS Fuchsova\P1120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84" y="2008279"/>
            <a:ext cx="3227343" cy="2420507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4791" y="878091"/>
            <a:ext cx="4085000" cy="573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2184" y="1968194"/>
            <a:ext cx="3643480" cy="306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4003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399" b="1" dirty="0" smtClean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MONTÁŽ OKIEN</a:t>
            </a:r>
            <a:endParaRPr lang="en-GB" sz="23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1599" b="1" dirty="0" smtClean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ZÁKLADNÉ PRAVIDLÁ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Zástupný symbol čísla snímky 5"/>
          <p:cNvSpPr txBox="1">
            <a:spLocks/>
          </p:cNvSpPr>
          <p:nvPr/>
        </p:nvSpPr>
        <p:spPr>
          <a:xfrm>
            <a:off x="11473142" y="6347951"/>
            <a:ext cx="452261" cy="365067"/>
          </a:xfrm>
          <a:prstGeom prst="rect">
            <a:avLst/>
          </a:prstGeom>
        </p:spPr>
        <p:txBody>
          <a:bodyPr/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fld id="{510ABB4C-D54D-486A-B4D7-D60926C4E5D9}" type="slidenum">
              <a:rPr lang="de-DE" sz="1799" baseline="-25000">
                <a:solidFill>
                  <a:srgbClr val="000000"/>
                </a:solidFill>
                <a:latin typeface="Arial" charset="0"/>
                <a:cs typeface="Arial" charset="0"/>
              </a:rPr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de-DE" sz="1799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024594" y="4156231"/>
            <a:ext cx="184659" cy="276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endParaRPr lang="sk-SK" sz="1799" baseline="-25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4471643" y="3906823"/>
            <a:ext cx="5374233" cy="523996"/>
            <a:chOff x="688" y="2928"/>
            <a:chExt cx="2240" cy="280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1096" y="2928"/>
              <a:ext cx="1832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6932">
                <a:spcBef>
                  <a:spcPct val="50000"/>
                </a:spcBef>
              </a:pPr>
              <a:r>
                <a:rPr lang="sk-SK" sz="2800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Upevnenie</a:t>
              </a:r>
              <a:endParaRPr lang="de-DE" sz="2800" b="1" dirty="0">
                <a:solidFill>
                  <a:srgbClr val="CCCCCC">
                    <a:lumMod val="25000"/>
                  </a:srgbClr>
                </a:solidFill>
                <a:latin typeface="Arial Narrow"/>
              </a:endParaRPr>
            </a:p>
          </p:txBody>
        </p:sp>
        <p:sp>
          <p:nvSpPr>
            <p:cNvPr id="30" name="AutoShape 4"/>
            <p:cNvSpPr>
              <a:spLocks noChangeAspect="1" noChangeArrowheads="1"/>
            </p:cNvSpPr>
            <p:nvPr/>
          </p:nvSpPr>
          <p:spPr bwMode="auto">
            <a:xfrm>
              <a:off x="688" y="2976"/>
              <a:ext cx="408" cy="1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8 w 21600"/>
                <a:gd name="T13" fmla="*/ 5444 h 21600"/>
                <a:gd name="T14" fmla="*/ 18900 w 21600"/>
                <a:gd name="T15" fmla="*/ 161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33CCFF"/>
                </a:gs>
                <a:gs pos="100000">
                  <a:srgbClr val="0033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>
                <a:solidFill>
                  <a:srgbClr val="58595B"/>
                </a:solidFill>
                <a:latin typeface="Arial Narrow"/>
              </a:endParaRPr>
            </a:p>
          </p:txBody>
        </p:sp>
      </p:grp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95909" y="1276608"/>
            <a:ext cx="9546670" cy="22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2" tIns="54416" rIns="108832" bIns="54416">
            <a:spAutoFit/>
          </a:bodyPr>
          <a:lstStyle/>
          <a:p>
            <a:pPr algn="ctr" defTabSz="906932">
              <a:spcBef>
                <a:spcPct val="50000"/>
              </a:spcBef>
            </a:pPr>
            <a:r>
              <a:rPr lang="sk-SK" sz="2800" b="1" dirty="0">
                <a:solidFill>
                  <a:srgbClr val="0070C0"/>
                </a:solidFill>
                <a:latin typeface="Arial Narrow"/>
              </a:rPr>
              <a:t>Kvalita vysokohodnotného okna stojí a padá na</a:t>
            </a:r>
            <a:endParaRPr lang="de-DE" sz="2800" b="1" dirty="0">
              <a:solidFill>
                <a:srgbClr val="0070C0"/>
              </a:solidFill>
              <a:latin typeface="Arial Narrow"/>
            </a:endParaRPr>
          </a:p>
          <a:p>
            <a:pPr algn="ctr" defTabSz="906932">
              <a:spcBef>
                <a:spcPct val="50000"/>
              </a:spcBef>
            </a:pPr>
            <a:r>
              <a:rPr lang="sk-SK" sz="2800" b="1" dirty="0">
                <a:solidFill>
                  <a:srgbClr val="0070C0"/>
                </a:solidFill>
                <a:latin typeface="Arial Narrow"/>
              </a:rPr>
              <a:t>DETAILE OSADENIA</a:t>
            </a:r>
            <a:r>
              <a:rPr lang="de-DE" sz="2800" b="1" dirty="0">
                <a:solidFill>
                  <a:srgbClr val="0070C0"/>
                </a:solidFill>
                <a:latin typeface="Arial Narrow"/>
              </a:rPr>
              <a:t>.</a:t>
            </a:r>
          </a:p>
          <a:p>
            <a:pPr algn="ctr" defTabSz="906932">
              <a:spcBef>
                <a:spcPct val="50000"/>
              </a:spcBef>
            </a:pPr>
            <a:r>
              <a:rPr lang="sk-SK" sz="2800" b="1" dirty="0">
                <a:solidFill>
                  <a:srgbClr val="CCCCCC">
                    <a:lumMod val="25000"/>
                  </a:srgbClr>
                </a:solidFill>
                <a:latin typeface="Arial Narrow"/>
              </a:rPr>
              <a:t>Odborné prevedenie detailu osadenia má preto najvyššiu dôležitosť</a:t>
            </a:r>
            <a:r>
              <a:rPr lang="de-DE" sz="2800" b="1" dirty="0">
                <a:solidFill>
                  <a:srgbClr val="CCCCCC">
                    <a:lumMod val="25000"/>
                  </a:srgbClr>
                </a:solidFill>
                <a:latin typeface="Arial Narrow"/>
              </a:rPr>
              <a:t>.</a:t>
            </a:r>
          </a:p>
        </p:txBody>
      </p:sp>
      <p:grpSp>
        <p:nvGrpSpPr>
          <p:cNvPr id="32" name="Group 6"/>
          <p:cNvGrpSpPr>
            <a:grpSpLocks/>
          </p:cNvGrpSpPr>
          <p:nvPr/>
        </p:nvGrpSpPr>
        <p:grpSpPr bwMode="auto">
          <a:xfrm>
            <a:off x="4471644" y="4541069"/>
            <a:ext cx="5279021" cy="522639"/>
            <a:chOff x="688" y="2928"/>
            <a:chExt cx="2240" cy="275"/>
          </a:xfrm>
        </p:grpSpPr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096" y="2928"/>
              <a:ext cx="1832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6932">
                <a:spcBef>
                  <a:spcPct val="50000"/>
                </a:spcBef>
              </a:pPr>
              <a:r>
                <a:rPr lang="sk-SK" sz="2800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Utesnenie (</a:t>
              </a:r>
              <a:r>
                <a:rPr lang="sk-SK" sz="2800" b="1" dirty="0" err="1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hydroizolácia</a:t>
              </a:r>
              <a:r>
                <a:rPr lang="sk-SK" sz="2800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)</a:t>
              </a:r>
              <a:endParaRPr lang="de-DE" sz="2800" b="1" dirty="0">
                <a:solidFill>
                  <a:srgbClr val="CCCCCC">
                    <a:lumMod val="25000"/>
                  </a:srgbClr>
                </a:solidFill>
                <a:latin typeface="Arial Narrow"/>
              </a:endParaRPr>
            </a:p>
          </p:txBody>
        </p:sp>
        <p:sp>
          <p:nvSpPr>
            <p:cNvPr id="34" name="AutoShape 8"/>
            <p:cNvSpPr>
              <a:spLocks noChangeAspect="1" noChangeArrowheads="1"/>
            </p:cNvSpPr>
            <p:nvPr/>
          </p:nvSpPr>
          <p:spPr bwMode="auto">
            <a:xfrm>
              <a:off x="688" y="2976"/>
              <a:ext cx="408" cy="1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8 w 21600"/>
                <a:gd name="T13" fmla="*/ 5444 h 21600"/>
                <a:gd name="T14" fmla="*/ 18900 w 21600"/>
                <a:gd name="T15" fmla="*/ 161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33CCFF"/>
                </a:gs>
                <a:gs pos="100000">
                  <a:srgbClr val="0033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 sz="2800">
                <a:solidFill>
                  <a:srgbClr val="58595B"/>
                </a:solidFill>
                <a:latin typeface="Arial Narrow"/>
              </a:endParaRPr>
            </a:p>
          </p:txBody>
        </p:sp>
      </p:grp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4459766" y="5192691"/>
            <a:ext cx="5471562" cy="522793"/>
            <a:chOff x="688" y="2928"/>
            <a:chExt cx="2240" cy="248"/>
          </a:xfrm>
        </p:grpSpPr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1096" y="2928"/>
              <a:ext cx="1832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6932">
                <a:spcBef>
                  <a:spcPct val="50000"/>
                </a:spcBef>
              </a:pPr>
              <a:r>
                <a:rPr lang="sk-SK" sz="2800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Izoláciu (tepelná, zvuková)</a:t>
              </a:r>
              <a:endParaRPr lang="de-DE" sz="2800" b="1" dirty="0">
                <a:solidFill>
                  <a:srgbClr val="CCCCCC">
                    <a:lumMod val="25000"/>
                  </a:srgbClr>
                </a:solidFill>
                <a:latin typeface="Arial Narrow"/>
              </a:endParaRPr>
            </a:p>
          </p:txBody>
        </p:sp>
        <p:sp>
          <p:nvSpPr>
            <p:cNvPr id="37" name="AutoShape 11"/>
            <p:cNvSpPr>
              <a:spLocks noChangeAspect="1" noChangeArrowheads="1"/>
            </p:cNvSpPr>
            <p:nvPr/>
          </p:nvSpPr>
          <p:spPr bwMode="auto">
            <a:xfrm>
              <a:off x="688" y="2976"/>
              <a:ext cx="408" cy="1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8 w 21600"/>
                <a:gd name="T13" fmla="*/ 5444 h 21600"/>
                <a:gd name="T14" fmla="*/ 18900 w 21600"/>
                <a:gd name="T15" fmla="*/ 161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33CCFF"/>
                </a:gs>
                <a:gs pos="100000">
                  <a:srgbClr val="0033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 sz="2800">
                <a:solidFill>
                  <a:srgbClr val="58595B"/>
                </a:solidFill>
                <a:latin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790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399" b="1" dirty="0" smtClean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MONTÁŽ OKIEN</a:t>
            </a:r>
            <a:endParaRPr lang="en-GB" sz="23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1599" b="1" dirty="0" smtClean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ZÁKLADNÉ PRAVIDLÁ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Zástupný symbol čísla snímky 5"/>
          <p:cNvSpPr txBox="1">
            <a:spLocks/>
          </p:cNvSpPr>
          <p:nvPr/>
        </p:nvSpPr>
        <p:spPr>
          <a:xfrm>
            <a:off x="11473142" y="6347951"/>
            <a:ext cx="452261" cy="365067"/>
          </a:xfrm>
          <a:prstGeom prst="rect">
            <a:avLst/>
          </a:prstGeom>
        </p:spPr>
        <p:txBody>
          <a:bodyPr/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fld id="{510ABB4C-D54D-486A-B4D7-D60926C4E5D9}" type="slidenum">
              <a:rPr lang="de-DE" sz="1799" baseline="-25000">
                <a:solidFill>
                  <a:srgbClr val="000000"/>
                </a:solidFill>
                <a:latin typeface="Arial" charset="0"/>
                <a:cs typeface="Arial" charset="0"/>
              </a:rPr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de-DE" sz="1799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7" name="Picture 2" descr="Einwirkung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4614" y="2196157"/>
            <a:ext cx="5257863" cy="407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2498808" y="2126288"/>
            <a:ext cx="2539008" cy="817751"/>
            <a:chOff x="1240" y="1552"/>
            <a:chExt cx="1200" cy="432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1240" y="1552"/>
              <a:ext cx="1200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44450" rIns="90488" bIns="44450"/>
            <a:lstStyle/>
            <a:p>
              <a:pPr marL="408120" indent="-408120">
                <a:lnSpc>
                  <a:spcPct val="80000"/>
                </a:lnSpc>
                <a:spcBef>
                  <a:spcPct val="20000"/>
                </a:spcBef>
              </a:pPr>
              <a:r>
                <a:rPr lang="sk-SK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Pohyby stavebnej konštrukcie</a:t>
              </a:r>
              <a:endParaRPr lang="de-DE" sz="3300" b="1" dirty="0">
                <a:solidFill>
                  <a:srgbClr val="CCCCCC">
                    <a:lumMod val="25000"/>
                  </a:srgbClr>
                </a:solidFill>
                <a:latin typeface="Arial Narrow"/>
                <a:sym typeface="UniversalMath1 BT" pitchFamily="18" charset="2"/>
              </a:endParaRPr>
            </a:p>
          </p:txBody>
        </p:sp>
        <p:sp>
          <p:nvSpPr>
            <p:cNvPr id="20" name="AutoShape 5"/>
            <p:cNvSpPr>
              <a:spLocks noChangeAspect="1" noChangeArrowheads="1"/>
            </p:cNvSpPr>
            <p:nvPr/>
          </p:nvSpPr>
          <p:spPr bwMode="auto">
            <a:xfrm rot="2265807">
              <a:off x="2002" y="1794"/>
              <a:ext cx="336" cy="1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3 w 21600"/>
                <a:gd name="T13" fmla="*/ 5486 h 21600"/>
                <a:gd name="T14" fmla="*/ 18900 w 21600"/>
                <a:gd name="T15" fmla="*/ 162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DA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>
                <a:solidFill>
                  <a:srgbClr val="58595B"/>
                </a:solidFill>
                <a:latin typeface="Arial Narrow"/>
              </a:endParaRPr>
            </a:p>
          </p:txBody>
        </p:sp>
      </p:grp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2759055" y="4859007"/>
            <a:ext cx="2539008" cy="1028938"/>
            <a:chOff x="1304" y="3280"/>
            <a:chExt cx="1200" cy="648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304" y="3496"/>
              <a:ext cx="1200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44450" rIns="90488" bIns="44450"/>
            <a:lstStyle/>
            <a:p>
              <a:pPr marL="408120" indent="-408120">
                <a:lnSpc>
                  <a:spcPct val="80000"/>
                </a:lnSpc>
                <a:spcBef>
                  <a:spcPct val="20000"/>
                </a:spcBef>
              </a:pPr>
              <a:r>
                <a:rPr lang="sk-SK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Teplota v interiéri,</a:t>
              </a:r>
            </a:p>
            <a:p>
              <a:pPr marL="408120" indent="-408120">
                <a:lnSpc>
                  <a:spcPct val="80000"/>
                </a:lnSpc>
                <a:spcBef>
                  <a:spcPct val="20000"/>
                </a:spcBef>
              </a:pPr>
              <a:r>
                <a:rPr lang="sk-SK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interiérová vlhkosť</a:t>
              </a:r>
              <a:endParaRPr lang="de-DE" sz="3300" b="1" dirty="0">
                <a:solidFill>
                  <a:srgbClr val="CCCCCC">
                    <a:lumMod val="25000"/>
                  </a:srgbClr>
                </a:solidFill>
                <a:latin typeface="Arial Narrow"/>
                <a:sym typeface="UniversalMath1 BT" pitchFamily="18" charset="2"/>
              </a:endParaRPr>
            </a:p>
          </p:txBody>
        </p:sp>
        <p:sp>
          <p:nvSpPr>
            <p:cNvPr id="23" name="AutoShape 8"/>
            <p:cNvSpPr>
              <a:spLocks noChangeAspect="1" noChangeArrowheads="1"/>
            </p:cNvSpPr>
            <p:nvPr/>
          </p:nvSpPr>
          <p:spPr bwMode="auto">
            <a:xfrm rot="-2399447">
              <a:off x="1776" y="3280"/>
              <a:ext cx="336" cy="1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3 w 21600"/>
                <a:gd name="T13" fmla="*/ 5486 h 21600"/>
                <a:gd name="T14" fmla="*/ 18900 w 21600"/>
                <a:gd name="T15" fmla="*/ 162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DA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>
                <a:solidFill>
                  <a:srgbClr val="58595B"/>
                </a:solidFill>
                <a:latin typeface="Arial Narrow"/>
              </a:endParaRPr>
            </a:p>
          </p:txBody>
        </p:sp>
      </p:grpSp>
      <p:grpSp>
        <p:nvGrpSpPr>
          <p:cNvPr id="24" name="Group 9"/>
          <p:cNvGrpSpPr>
            <a:grpSpLocks/>
          </p:cNvGrpSpPr>
          <p:nvPr/>
        </p:nvGrpSpPr>
        <p:grpSpPr bwMode="auto">
          <a:xfrm>
            <a:off x="7024602" y="2279072"/>
            <a:ext cx="2915632" cy="1363981"/>
            <a:chOff x="3320" y="1685"/>
            <a:chExt cx="1378" cy="859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3498" y="1685"/>
              <a:ext cx="1200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44450" rIns="90488" bIns="44450"/>
            <a:lstStyle/>
            <a:p>
              <a:pPr marL="408120" indent="-408120">
                <a:lnSpc>
                  <a:spcPct val="80000"/>
                </a:lnSpc>
                <a:spcBef>
                  <a:spcPct val="20000"/>
                </a:spcBef>
              </a:pPr>
              <a:r>
                <a:rPr lang="sk-SK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Vonkajšia teplota</a:t>
              </a:r>
              <a:r>
                <a:rPr lang="de-DE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;</a:t>
              </a:r>
            </a:p>
            <a:p>
              <a:pPr marL="408120" indent="-408120">
                <a:lnSpc>
                  <a:spcPct val="80000"/>
                </a:lnSpc>
                <a:spcBef>
                  <a:spcPct val="20000"/>
                </a:spcBef>
              </a:pPr>
              <a:r>
                <a:rPr lang="sk-SK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dážď</a:t>
              </a:r>
              <a:r>
                <a:rPr lang="de-DE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,</a:t>
              </a:r>
              <a:r>
                <a:rPr lang="sk-SK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 vietor</a:t>
              </a:r>
              <a:r>
                <a:rPr lang="de-DE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, </a:t>
              </a:r>
            </a:p>
            <a:p>
              <a:pPr marL="408120" indent="-408120">
                <a:lnSpc>
                  <a:spcPct val="80000"/>
                </a:lnSpc>
                <a:spcBef>
                  <a:spcPct val="20000"/>
                </a:spcBef>
              </a:pPr>
              <a:r>
                <a:rPr lang="sk-SK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slnko</a:t>
              </a:r>
              <a:r>
                <a:rPr lang="de-DE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, </a:t>
              </a:r>
              <a:r>
                <a:rPr lang="sk-SK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zvuk</a:t>
              </a:r>
              <a:endParaRPr lang="de-DE" sz="3300" b="1" dirty="0">
                <a:solidFill>
                  <a:srgbClr val="CCCCCC">
                    <a:lumMod val="25000"/>
                  </a:srgbClr>
                </a:solidFill>
                <a:latin typeface="Arial Narrow"/>
                <a:sym typeface="UniversalMath1 BT" pitchFamily="18" charset="2"/>
              </a:endParaRPr>
            </a:p>
          </p:txBody>
        </p:sp>
        <p:sp>
          <p:nvSpPr>
            <p:cNvPr id="26" name="AutoShape 11"/>
            <p:cNvSpPr>
              <a:spLocks noChangeAspect="1" noChangeArrowheads="1"/>
            </p:cNvSpPr>
            <p:nvPr/>
          </p:nvSpPr>
          <p:spPr bwMode="auto">
            <a:xfrm rot="8066299">
              <a:off x="3215" y="2313"/>
              <a:ext cx="336" cy="1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3 w 21600"/>
                <a:gd name="T13" fmla="*/ 5486 h 21600"/>
                <a:gd name="T14" fmla="*/ 18900 w 21600"/>
                <a:gd name="T15" fmla="*/ 162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DA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>
                <a:solidFill>
                  <a:srgbClr val="58595B"/>
                </a:solidFill>
                <a:latin typeface="Arial Narrow"/>
              </a:endParaRPr>
            </a:p>
          </p:txBody>
        </p:sp>
      </p:grp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318169" y="1278688"/>
            <a:ext cx="9546670" cy="5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2" tIns="54416" rIns="108832" bIns="54416">
            <a:spAutoFit/>
          </a:bodyPr>
          <a:lstStyle/>
          <a:p>
            <a:pPr algn="ctr" defTabSz="906932">
              <a:spcBef>
                <a:spcPct val="50000"/>
              </a:spcBef>
            </a:pPr>
            <a:r>
              <a:rPr lang="sk-SK" sz="2800" b="1" dirty="0">
                <a:solidFill>
                  <a:srgbClr val="CCCCCC">
                    <a:lumMod val="25000"/>
                  </a:srgbClr>
                </a:solidFill>
                <a:latin typeface="Arial Narrow"/>
              </a:rPr>
              <a:t>Zaťaženie pôsobiace v montážnej škáre detailu osadenia okna</a:t>
            </a:r>
            <a:r>
              <a:rPr lang="de-DE" sz="2800" b="1" dirty="0">
                <a:solidFill>
                  <a:srgbClr val="CCCCCC">
                    <a:lumMod val="25000"/>
                  </a:srgbClr>
                </a:solidFill>
                <a:latin typeface="Arial Narrow"/>
              </a:rPr>
              <a:t>:</a:t>
            </a:r>
          </a:p>
        </p:txBody>
      </p:sp>
      <p:grpSp>
        <p:nvGrpSpPr>
          <p:cNvPr id="41" name="Group 12"/>
          <p:cNvGrpSpPr>
            <a:grpSpLocks/>
          </p:cNvGrpSpPr>
          <p:nvPr/>
        </p:nvGrpSpPr>
        <p:grpSpPr bwMode="auto">
          <a:xfrm>
            <a:off x="7713195" y="4762361"/>
            <a:ext cx="3046810" cy="1003532"/>
            <a:chOff x="3552" y="3496"/>
            <a:chExt cx="1440" cy="632"/>
          </a:xfrm>
        </p:grpSpPr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3552" y="3696"/>
              <a:ext cx="1440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44450" rIns="90488" bIns="44450"/>
            <a:lstStyle/>
            <a:p>
              <a:pPr marL="408120" indent="-408120">
                <a:lnSpc>
                  <a:spcPct val="80000"/>
                </a:lnSpc>
                <a:spcBef>
                  <a:spcPct val="20000"/>
                </a:spcBef>
              </a:pPr>
              <a:r>
                <a:rPr lang="sk-SK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Pohyby okennej</a:t>
              </a:r>
            </a:p>
            <a:p>
              <a:pPr marL="408120" indent="-408120">
                <a:lnSpc>
                  <a:spcPct val="80000"/>
                </a:lnSpc>
                <a:spcBef>
                  <a:spcPct val="20000"/>
                </a:spcBef>
              </a:pPr>
              <a:r>
                <a:rPr lang="sk-SK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Konštrukcie v rovine</a:t>
              </a:r>
            </a:p>
            <a:p>
              <a:pPr marL="408120" indent="-408120">
                <a:lnSpc>
                  <a:spcPct val="80000"/>
                </a:lnSpc>
                <a:spcBef>
                  <a:spcPct val="20000"/>
                </a:spcBef>
              </a:pPr>
              <a:r>
                <a:rPr lang="sk-SK" b="1" dirty="0">
                  <a:solidFill>
                    <a:srgbClr val="CCCCCC">
                      <a:lumMod val="25000"/>
                    </a:srgbClr>
                  </a:solidFill>
                  <a:latin typeface="Arial Narrow"/>
                </a:rPr>
                <a:t>zasklenia</a:t>
              </a:r>
              <a:endParaRPr lang="de-DE" sz="3300" b="1" dirty="0">
                <a:solidFill>
                  <a:srgbClr val="CCCCCC">
                    <a:lumMod val="25000"/>
                  </a:srgbClr>
                </a:solidFill>
                <a:latin typeface="Arial Narrow"/>
                <a:sym typeface="UniversalMath1 BT" pitchFamily="18" charset="2"/>
              </a:endParaRPr>
            </a:p>
          </p:txBody>
        </p:sp>
        <p:sp>
          <p:nvSpPr>
            <p:cNvPr id="43" name="AutoShape 14"/>
            <p:cNvSpPr>
              <a:spLocks noChangeAspect="1" noChangeArrowheads="1"/>
            </p:cNvSpPr>
            <p:nvPr/>
          </p:nvSpPr>
          <p:spPr bwMode="auto">
            <a:xfrm rot="-8588327">
              <a:off x="3648" y="3496"/>
              <a:ext cx="336" cy="1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3 w 21600"/>
                <a:gd name="T13" fmla="*/ 5486 h 21600"/>
                <a:gd name="T14" fmla="*/ 18900 w 21600"/>
                <a:gd name="T15" fmla="*/ 162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DA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>
                <a:solidFill>
                  <a:srgbClr val="58595B"/>
                </a:solidFill>
                <a:latin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042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399" b="1" dirty="0" smtClean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MONTÁŽ OKIEN</a:t>
            </a:r>
            <a:endParaRPr lang="en-GB" sz="23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1599" b="1" dirty="0" smtClean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ZÁKLADNÉ PRAVIDLÁ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Zástupný symbol čísla snímky 5"/>
          <p:cNvSpPr txBox="1">
            <a:spLocks/>
          </p:cNvSpPr>
          <p:nvPr/>
        </p:nvSpPr>
        <p:spPr>
          <a:xfrm>
            <a:off x="11473142" y="6347951"/>
            <a:ext cx="452261" cy="365067"/>
          </a:xfrm>
          <a:prstGeom prst="rect">
            <a:avLst/>
          </a:prstGeom>
        </p:spPr>
        <p:txBody>
          <a:bodyPr/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fld id="{510ABB4C-D54D-486A-B4D7-D60926C4E5D9}" type="slidenum">
              <a:rPr lang="de-DE" sz="1799" baseline="-25000">
                <a:solidFill>
                  <a:srgbClr val="000000"/>
                </a:solidFill>
                <a:latin typeface="Arial" charset="0"/>
                <a:cs typeface="Arial" charset="0"/>
              </a:rPr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de-DE" sz="1799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" name="Picture 2" descr="Ebenenmodel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0980" y="2070720"/>
            <a:ext cx="6216344" cy="342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6486399" y="4292291"/>
            <a:ext cx="7847650" cy="1200427"/>
            <a:chOff x="2339" y="2816"/>
            <a:chExt cx="3709" cy="756"/>
          </a:xfrm>
        </p:grpSpPr>
        <p:graphicFrame>
          <p:nvGraphicFramePr>
            <p:cNvPr id="1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675150"/>
                </p:ext>
              </p:extLst>
            </p:nvPr>
          </p:nvGraphicFramePr>
          <p:xfrm>
            <a:off x="2339" y="3129"/>
            <a:ext cx="259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Clip" r:id="rId5" imgW="882360" imgH="704520" progId="">
                    <p:embed/>
                  </p:oleObj>
                </mc:Choice>
                <mc:Fallback>
                  <p:oleObj name="Clip" r:id="rId5" imgW="882360" imgH="704520" progId="">
                    <p:embed/>
                    <p:pic>
                      <p:nvPicPr>
                        <p:cNvPr id="307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" y="3129"/>
                          <a:ext cx="259" cy="2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2638" y="2816"/>
              <a:ext cx="341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6932">
                <a:spcBef>
                  <a:spcPct val="50000"/>
                </a:spcBef>
              </a:pPr>
              <a:r>
                <a:rPr lang="sk-SK" sz="1600" b="1" dirty="0">
                  <a:solidFill>
                    <a:srgbClr val="3333FF"/>
                  </a:solidFill>
                </a:rPr>
                <a:t>Funkčná rovina</a:t>
              </a:r>
              <a:r>
                <a:rPr lang="de-DE" sz="1600" b="1" dirty="0">
                  <a:solidFill>
                    <a:srgbClr val="3333FF"/>
                  </a:solidFill>
                </a:rPr>
                <a:t> 1:</a:t>
              </a:r>
              <a:r>
                <a:rPr lang="sk-SK" sz="1600" b="1" dirty="0">
                  <a:solidFill>
                    <a:srgbClr val="3333FF"/>
                  </a:solidFill>
                </a:rPr>
                <a:t> </a:t>
              </a:r>
              <a:r>
                <a:rPr lang="sk-SK" sz="1600" b="1" dirty="0" smtClean="0">
                  <a:solidFill>
                    <a:srgbClr val="3333FF"/>
                  </a:solidFill>
                </a:rPr>
                <a:t>                                                                   </a:t>
              </a:r>
            </a:p>
            <a:p>
              <a:pPr defTabSz="906932">
                <a:spcBef>
                  <a:spcPct val="50000"/>
                </a:spcBef>
              </a:pPr>
              <a:r>
                <a:rPr lang="sk-SK" sz="1600" b="1" dirty="0" smtClean="0">
                  <a:solidFill>
                    <a:srgbClr val="3333FF"/>
                  </a:solidFill>
                </a:rPr>
                <a:t>oddelenie </a:t>
              </a:r>
              <a:r>
                <a:rPr lang="sk-SK" sz="1600" b="1" dirty="0">
                  <a:solidFill>
                    <a:srgbClr val="3333FF"/>
                  </a:solidFill>
                </a:rPr>
                <a:t>vnútornej a vonkajšej klímy</a:t>
              </a:r>
              <a:r>
                <a:rPr lang="de-DE" sz="1600" b="1" dirty="0">
                  <a:solidFill>
                    <a:srgbClr val="3333FF"/>
                  </a:solidFill>
                </a:rPr>
                <a:t>:</a:t>
              </a:r>
              <a:br>
                <a:rPr lang="de-DE" sz="1600" b="1" dirty="0">
                  <a:solidFill>
                    <a:srgbClr val="3333FF"/>
                  </a:solidFill>
                </a:rPr>
              </a:br>
              <a:r>
                <a:rPr lang="sk-SK" sz="1600" b="1" dirty="0">
                  <a:solidFill>
                    <a:srgbClr val="3333FF"/>
                  </a:solidFill>
                </a:rPr>
                <a:t>vzduchotesné a parotesnejšie ako ochrana </a:t>
              </a:r>
              <a:r>
                <a:rPr lang="sk-SK" sz="1600" b="1" dirty="0" smtClean="0">
                  <a:solidFill>
                    <a:srgbClr val="3333FF"/>
                  </a:solidFill>
                </a:rPr>
                <a:t>proti                          poveternostným </a:t>
              </a:r>
              <a:r>
                <a:rPr lang="sk-SK" sz="1600" b="1" dirty="0">
                  <a:solidFill>
                    <a:srgbClr val="3333FF"/>
                  </a:solidFill>
                </a:rPr>
                <a:t>vplyvom (rovina 3)</a:t>
              </a:r>
              <a:endParaRPr lang="de-DE" sz="1600" b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6486151" y="1826880"/>
            <a:ext cx="7822260" cy="830456"/>
            <a:chOff x="2351" y="1680"/>
            <a:chExt cx="3697" cy="523"/>
          </a:xfrm>
        </p:grpSpPr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2638" y="1680"/>
              <a:ext cx="341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6932">
                <a:spcBef>
                  <a:spcPct val="50000"/>
                </a:spcBef>
              </a:pPr>
              <a:r>
                <a:rPr lang="sk-SK" sz="1600" b="1" dirty="0">
                  <a:solidFill>
                    <a:srgbClr val="DA3399"/>
                  </a:solidFill>
                </a:rPr>
                <a:t>Funkčná rovina</a:t>
              </a:r>
              <a:r>
                <a:rPr lang="de-DE" sz="1600" b="1" dirty="0">
                  <a:solidFill>
                    <a:srgbClr val="DA3399"/>
                  </a:solidFill>
                </a:rPr>
                <a:t> 3: </a:t>
              </a:r>
              <a:r>
                <a:rPr lang="sk-SK" sz="1600" b="1" dirty="0">
                  <a:solidFill>
                    <a:srgbClr val="DA3399"/>
                  </a:solidFill>
                </a:rPr>
                <a:t>vonkajšie utesnenie</a:t>
              </a:r>
              <a:r>
                <a:rPr lang="de-DE" sz="1600" b="1" dirty="0">
                  <a:solidFill>
                    <a:srgbClr val="DA3399"/>
                  </a:solidFill>
                </a:rPr>
                <a:t>:</a:t>
              </a:r>
              <a:br>
                <a:rPr lang="de-DE" sz="1600" b="1" dirty="0">
                  <a:solidFill>
                    <a:srgbClr val="DA3399"/>
                  </a:solidFill>
                </a:rPr>
              </a:br>
              <a:r>
                <a:rPr lang="sk-SK" sz="1600" b="1" dirty="0">
                  <a:solidFill>
                    <a:srgbClr val="DA3399"/>
                  </a:solidFill>
                </a:rPr>
                <a:t>dlhodobá tesnosť voči vetrom hnanému dažďu, </a:t>
              </a:r>
              <a:r>
                <a:rPr lang="sk-SK" sz="1600" b="1" dirty="0" smtClean="0">
                  <a:solidFill>
                    <a:srgbClr val="DA3399"/>
                  </a:solidFill>
                </a:rPr>
                <a:t>             </a:t>
              </a:r>
              <a:r>
                <a:rPr lang="sk-SK" sz="1600" b="1" dirty="0" err="1" smtClean="0">
                  <a:solidFill>
                    <a:srgbClr val="DA3399"/>
                  </a:solidFill>
                </a:rPr>
                <a:t>paropriepustnosť</a:t>
              </a:r>
              <a:endParaRPr lang="de-DE" sz="1600" b="1" dirty="0">
                <a:solidFill>
                  <a:srgbClr val="3333CC"/>
                </a:solidFill>
              </a:endParaRPr>
            </a:p>
          </p:txBody>
        </p:sp>
        <p:graphicFrame>
          <p:nvGraphicFramePr>
            <p:cNvPr id="2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824230"/>
                </p:ext>
              </p:extLst>
            </p:nvPr>
          </p:nvGraphicFramePr>
          <p:xfrm>
            <a:off x="2351" y="1938"/>
            <a:ext cx="247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Clip" r:id="rId7" imgW="882360" imgH="704520" progId="">
                    <p:embed/>
                  </p:oleObj>
                </mc:Choice>
                <mc:Fallback>
                  <p:oleObj name="Clip" r:id="rId7" imgW="882360" imgH="704520" progId="">
                    <p:embed/>
                    <p:pic>
                      <p:nvPicPr>
                        <p:cNvPr id="3074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1" y="1938"/>
                          <a:ext cx="247" cy="1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486150" y="3133607"/>
            <a:ext cx="7822260" cy="830455"/>
            <a:chOff x="2399" y="2351"/>
            <a:chExt cx="3697" cy="523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2686" y="2351"/>
              <a:ext cx="341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6932">
                <a:spcBef>
                  <a:spcPct val="50000"/>
                </a:spcBef>
              </a:pPr>
              <a:r>
                <a:rPr lang="de-DE" sz="1600" b="1" dirty="0">
                  <a:solidFill>
                    <a:schemeClr val="accent6">
                      <a:lumMod val="25000"/>
                    </a:schemeClr>
                  </a:solidFill>
                </a:rPr>
                <a:t>Funk</a:t>
              </a:r>
              <a:r>
                <a:rPr lang="sk-SK" sz="1600" b="1" dirty="0" err="1">
                  <a:solidFill>
                    <a:schemeClr val="accent6">
                      <a:lumMod val="25000"/>
                    </a:schemeClr>
                  </a:solidFill>
                </a:rPr>
                <a:t>čná</a:t>
              </a:r>
              <a:r>
                <a:rPr lang="sk-SK" sz="1600" b="1" dirty="0">
                  <a:solidFill>
                    <a:schemeClr val="accent6">
                      <a:lumMod val="25000"/>
                    </a:schemeClr>
                  </a:solidFill>
                </a:rPr>
                <a:t> rovina </a:t>
              </a:r>
              <a:r>
                <a:rPr lang="de-DE" sz="1600" b="1" dirty="0">
                  <a:solidFill>
                    <a:schemeClr val="accent6">
                      <a:lumMod val="25000"/>
                    </a:schemeClr>
                  </a:solidFill>
                </a:rPr>
                <a:t> 2: </a:t>
              </a:r>
              <a:r>
                <a:rPr lang="sk-SK" sz="1600" b="1" dirty="0">
                  <a:solidFill>
                    <a:schemeClr val="accent6">
                      <a:lumMod val="25000"/>
                    </a:schemeClr>
                  </a:solidFill>
                </a:rPr>
                <a:t>izolačná rovina</a:t>
              </a:r>
              <a:r>
                <a:rPr lang="de-DE" sz="1600" b="1" dirty="0">
                  <a:solidFill>
                    <a:schemeClr val="accent6">
                      <a:lumMod val="25000"/>
                    </a:schemeClr>
                  </a:solidFill>
                </a:rPr>
                <a:t>:</a:t>
              </a:r>
              <a:br>
                <a:rPr lang="de-DE" sz="1600" b="1" dirty="0">
                  <a:solidFill>
                    <a:schemeClr val="accent6">
                      <a:lumMod val="25000"/>
                    </a:schemeClr>
                  </a:solidFill>
                </a:rPr>
              </a:br>
              <a:r>
                <a:rPr lang="sk-SK" sz="1600" b="1" dirty="0">
                  <a:solidFill>
                    <a:schemeClr val="accent6">
                      <a:lumMod val="25000"/>
                    </a:schemeClr>
                  </a:solidFill>
                </a:rPr>
                <a:t>tepelná </a:t>
              </a:r>
              <a:r>
                <a:rPr lang="de-DE" sz="1600" b="1" dirty="0">
                  <a:solidFill>
                    <a:schemeClr val="accent6">
                      <a:lumMod val="25000"/>
                    </a:schemeClr>
                  </a:solidFill>
                </a:rPr>
                <a:t>- </a:t>
              </a:r>
              <a:r>
                <a:rPr lang="sk-SK" sz="1600" b="1" dirty="0">
                  <a:solidFill>
                    <a:schemeClr val="accent6">
                      <a:lumMod val="25000"/>
                    </a:schemeClr>
                  </a:solidFill>
                </a:rPr>
                <a:t>a</a:t>
              </a:r>
              <a:r>
                <a:rPr lang="de-DE" sz="1600" b="1" dirty="0">
                  <a:solidFill>
                    <a:schemeClr val="accent6">
                      <a:lumMod val="25000"/>
                    </a:schemeClr>
                  </a:solidFill>
                </a:rPr>
                <a:t> </a:t>
              </a:r>
              <a:r>
                <a:rPr lang="sk-SK" sz="1600" b="1" dirty="0">
                  <a:solidFill>
                    <a:schemeClr val="accent6">
                      <a:lumMod val="25000"/>
                    </a:schemeClr>
                  </a:solidFill>
                </a:rPr>
                <a:t>zvuková izolácia</a:t>
              </a:r>
              <a:r>
                <a:rPr lang="de-DE" sz="1600" b="1" dirty="0">
                  <a:solidFill>
                    <a:schemeClr val="accent6">
                      <a:lumMod val="25000"/>
                    </a:schemeClr>
                  </a:solidFill>
                </a:rPr>
                <a:t>,</a:t>
              </a:r>
              <a:br>
                <a:rPr lang="de-DE" sz="1600" b="1" dirty="0">
                  <a:solidFill>
                    <a:schemeClr val="accent6">
                      <a:lumMod val="25000"/>
                    </a:schemeClr>
                  </a:solidFill>
                </a:rPr>
              </a:br>
              <a:r>
                <a:rPr lang="sk-SK" sz="1600" b="1" dirty="0">
                  <a:solidFill>
                    <a:schemeClr val="accent6">
                      <a:lumMod val="25000"/>
                    </a:schemeClr>
                  </a:solidFill>
                </a:rPr>
                <a:t>materiál odolný voči </a:t>
              </a:r>
              <a:r>
                <a:rPr lang="de-DE" sz="1600" b="1" dirty="0">
                  <a:solidFill>
                    <a:schemeClr val="accent6">
                      <a:lumMod val="25000"/>
                    </a:schemeClr>
                  </a:solidFill>
                </a:rPr>
                <a:t>UV</a:t>
              </a:r>
              <a:r>
                <a:rPr lang="sk-SK" sz="1600" b="1" dirty="0">
                  <a:solidFill>
                    <a:schemeClr val="accent6">
                      <a:lumMod val="25000"/>
                    </a:schemeClr>
                  </a:solidFill>
                </a:rPr>
                <a:t> žiareniu</a:t>
              </a:r>
              <a:r>
                <a:rPr lang="de-DE" sz="1600" b="1" dirty="0">
                  <a:solidFill>
                    <a:schemeClr val="accent6">
                      <a:lumMod val="25000"/>
                    </a:schemeClr>
                  </a:solidFill>
                </a:rPr>
                <a:t>.</a:t>
              </a:r>
            </a:p>
          </p:txBody>
        </p:sp>
        <p:graphicFrame>
          <p:nvGraphicFramePr>
            <p:cNvPr id="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125046"/>
                </p:ext>
              </p:extLst>
            </p:nvPr>
          </p:nvGraphicFramePr>
          <p:xfrm>
            <a:off x="2399" y="2586"/>
            <a:ext cx="247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Clip" r:id="rId9" imgW="882360" imgH="704520" progId="">
                    <p:embed/>
                  </p:oleObj>
                </mc:Choice>
                <mc:Fallback>
                  <p:oleObj name="Clip" r:id="rId9" imgW="882360" imgH="704520" progId="">
                    <p:embed/>
                    <p:pic>
                      <p:nvPicPr>
                        <p:cNvPr id="307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9" y="2586"/>
                          <a:ext cx="247" cy="1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70806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36446" y="268730"/>
            <a:ext cx="10968514" cy="4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399" b="1" dirty="0" smtClean="0">
                <a:solidFill>
                  <a:srgbClr val="CF346C"/>
                </a:solidFill>
                <a:latin typeface="Arial Narrow" pitchFamily="34" charset="0"/>
                <a:cs typeface="Arial" pitchFamily="34" charset="0"/>
              </a:rPr>
              <a:t>MONTÁŽ OKIEN</a:t>
            </a:r>
            <a:endParaRPr lang="en-GB" sz="2399" b="1" dirty="0">
              <a:solidFill>
                <a:srgbClr val="CF346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511" y="597214"/>
            <a:ext cx="10684463" cy="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034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k-SK" sz="1599" b="1" dirty="0" smtClean="0">
                <a:solidFill>
                  <a:srgbClr val="70965E"/>
                </a:solidFill>
                <a:latin typeface="Arial Narrow" pitchFamily="34" charset="0"/>
                <a:cs typeface="Arial" pitchFamily="34" charset="0"/>
              </a:rPr>
              <a:t>ZÁKLADNÉ PRAVIDLÁ</a:t>
            </a:r>
            <a:endParaRPr lang="en-GB" sz="1599" b="1" dirty="0">
              <a:solidFill>
                <a:srgbClr val="7096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Zástupný symbol čísla snímky 5"/>
          <p:cNvSpPr txBox="1">
            <a:spLocks/>
          </p:cNvSpPr>
          <p:nvPr/>
        </p:nvSpPr>
        <p:spPr>
          <a:xfrm>
            <a:off x="11473142" y="6347951"/>
            <a:ext cx="452261" cy="365067"/>
          </a:xfrm>
          <a:prstGeom prst="rect">
            <a:avLst/>
          </a:prstGeom>
        </p:spPr>
        <p:txBody>
          <a:bodyPr/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fld id="{510ABB4C-D54D-486A-B4D7-D60926C4E5D9}" type="slidenum">
              <a:rPr lang="de-DE" sz="1799" baseline="-25000">
                <a:solidFill>
                  <a:srgbClr val="000000"/>
                </a:solidFill>
                <a:latin typeface="Arial" charset="0"/>
                <a:cs typeface="Arial" charset="0"/>
              </a:rPr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de-DE" sz="1799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2051"/>
          <p:cNvSpPr txBox="1">
            <a:spLocks noChangeArrowheads="1"/>
          </p:cNvSpPr>
          <p:nvPr/>
        </p:nvSpPr>
        <p:spPr>
          <a:xfrm>
            <a:off x="533400" y="1143000"/>
            <a:ext cx="11158728" cy="4876800"/>
          </a:xfrm>
          <a:prstGeom prst="rect">
            <a:avLst/>
          </a:prstGeom>
        </p:spPr>
        <p:txBody>
          <a:bodyPr/>
          <a:lstStyle>
            <a:lvl1pPr marL="342763" indent="-3427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53" indent="-28563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799">
                <a:solidFill>
                  <a:schemeClr val="tx1"/>
                </a:solidFill>
                <a:latin typeface="+mn-lt"/>
              </a:defRPr>
            </a:lvl2pPr>
            <a:lvl3pPr marL="1142543" indent="-22850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99">
                <a:solidFill>
                  <a:schemeClr val="tx1"/>
                </a:solidFill>
                <a:latin typeface="+mn-lt"/>
              </a:defRPr>
            </a:lvl3pPr>
            <a:lvl4pPr marL="1599560" indent="-22850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99">
                <a:solidFill>
                  <a:schemeClr val="tx1"/>
                </a:solidFill>
                <a:latin typeface="+mn-lt"/>
              </a:defRPr>
            </a:lvl4pPr>
            <a:lvl5pPr marL="2056577" indent="-2285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99">
                <a:solidFill>
                  <a:schemeClr val="tx1"/>
                </a:solidFill>
                <a:latin typeface="+mn-lt"/>
              </a:defRPr>
            </a:lvl5pPr>
            <a:lvl6pPr marL="2513594" indent="-2285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99">
                <a:solidFill>
                  <a:schemeClr val="tx1"/>
                </a:solidFill>
                <a:latin typeface="+mn-lt"/>
              </a:defRPr>
            </a:lvl6pPr>
            <a:lvl7pPr marL="2970611" indent="-2285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99">
                <a:solidFill>
                  <a:schemeClr val="tx1"/>
                </a:solidFill>
                <a:latin typeface="+mn-lt"/>
              </a:defRPr>
            </a:lvl7pPr>
            <a:lvl8pPr marL="3427628" indent="-2285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99">
                <a:solidFill>
                  <a:schemeClr val="tx1"/>
                </a:solidFill>
                <a:latin typeface="+mn-lt"/>
              </a:defRPr>
            </a:lvl8pPr>
            <a:lvl9pPr marL="3884646" indent="-2285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99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80000"/>
              </a:lnSpc>
              <a:buFontTx/>
              <a:buChar char="-"/>
              <a:defRPr/>
            </a:pPr>
            <a:endParaRPr lang="sk-SK" sz="800" kern="0" dirty="0" smtClean="0"/>
          </a:p>
          <a:p>
            <a:pPr marL="176213" indent="-176213" defTabSz="914400">
              <a:lnSpc>
                <a:spcPct val="80000"/>
              </a:lnSpc>
              <a:buFontTx/>
              <a:buChar char="-"/>
              <a:defRPr/>
            </a:pPr>
            <a:endParaRPr lang="sk-SK" sz="1600" kern="0" dirty="0" smtClean="0"/>
          </a:p>
          <a:p>
            <a:pPr marL="0" indent="0" defTabSz="914400">
              <a:lnSpc>
                <a:spcPct val="90000"/>
              </a:lnSpc>
              <a:buFontTx/>
              <a:buNone/>
              <a:defRPr/>
            </a:pPr>
            <a:r>
              <a:rPr lang="sk-SK" sz="2000" b="1" kern="0" dirty="0" smtClean="0"/>
              <a:t>Podmienky IO/TSUS/03 na udeľovanie licencií na zabudovanie vonkajších otvorových konštrukcií do stavby (ďalej len „Podmienky“)</a:t>
            </a:r>
          </a:p>
          <a:p>
            <a:pPr marL="176213" indent="-176213" defTabSz="914400">
              <a:lnSpc>
                <a:spcPct val="90000"/>
              </a:lnSpc>
              <a:buFontTx/>
              <a:buNone/>
              <a:defRPr/>
            </a:pPr>
            <a:r>
              <a:rPr lang="sk-SK" sz="1800" kern="0" dirty="0" smtClean="0">
                <a:solidFill>
                  <a:srgbClr val="FF0000"/>
                </a:solidFill>
              </a:rPr>
              <a:t>	</a:t>
            </a:r>
            <a:r>
              <a:rPr lang="sk-SK" sz="1800" kern="0" dirty="0" smtClean="0"/>
              <a:t>5. vydanie Podmienok s platnosťou od 01. 02. 2016 </a:t>
            </a:r>
          </a:p>
          <a:p>
            <a:pPr marL="176213" indent="-176213" defTabSz="91440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sk-SK" sz="1800" kern="0" dirty="0" smtClean="0"/>
              <a:t>	+ dodatok č. 1 s platnosťou  od 01. 06. 2016</a:t>
            </a:r>
          </a:p>
          <a:p>
            <a:pPr marL="176213" indent="-176213" defTabSz="914400">
              <a:lnSpc>
                <a:spcPct val="90000"/>
              </a:lnSpc>
              <a:buFontTx/>
              <a:buNone/>
              <a:defRPr/>
            </a:pPr>
            <a:r>
              <a:rPr lang="sk-SK" sz="1800" kern="0" dirty="0" smtClean="0"/>
              <a:t>	</a:t>
            </a:r>
            <a:r>
              <a:rPr lang="sk-SK" sz="1800" kern="0" dirty="0" smtClean="0">
                <a:solidFill>
                  <a:srgbClr val="FF0000"/>
                </a:solidFill>
              </a:rPr>
              <a:t>http://www.tsus.sk/sluzby/licencie_okna.php</a:t>
            </a:r>
          </a:p>
          <a:p>
            <a:pPr marL="176213" lvl="1" indent="-176213" defTabSz="914400">
              <a:lnSpc>
                <a:spcPct val="90000"/>
              </a:lnSpc>
              <a:buFontTx/>
              <a:buNone/>
              <a:defRPr/>
            </a:pPr>
            <a:endParaRPr lang="sk-SK" sz="1000" kern="0" dirty="0" smtClean="0"/>
          </a:p>
          <a:p>
            <a:pPr defTabSz="914400">
              <a:lnSpc>
                <a:spcPct val="90000"/>
              </a:lnSpc>
              <a:buFontTx/>
              <a:buChar char="-"/>
              <a:defRPr/>
            </a:pPr>
            <a:endParaRPr lang="sk-SK" sz="800" kern="0" dirty="0" smtClean="0"/>
          </a:p>
          <a:p>
            <a:pPr defTabSz="914400">
              <a:lnSpc>
                <a:spcPct val="90000"/>
              </a:lnSpc>
              <a:buFontTx/>
              <a:buChar char="-"/>
              <a:defRPr/>
            </a:pPr>
            <a:endParaRPr lang="sk-SK" sz="800" kern="0" dirty="0"/>
          </a:p>
          <a:p>
            <a:pPr defTabSz="914400">
              <a:lnSpc>
                <a:spcPct val="90000"/>
              </a:lnSpc>
              <a:buFontTx/>
              <a:buChar char="-"/>
              <a:defRPr/>
            </a:pPr>
            <a:endParaRPr lang="sk-SK" sz="800" kern="0" dirty="0" smtClean="0"/>
          </a:p>
          <a:p>
            <a:pPr defTabSz="914400">
              <a:lnSpc>
                <a:spcPct val="90000"/>
              </a:lnSpc>
              <a:buFontTx/>
              <a:buChar char="-"/>
              <a:defRPr/>
            </a:pPr>
            <a:endParaRPr lang="sk-SK" sz="800" kern="0" dirty="0" smtClean="0"/>
          </a:p>
          <a:p>
            <a:pPr marL="0" indent="0" defTabSz="914400">
              <a:lnSpc>
                <a:spcPct val="90000"/>
              </a:lnSpc>
              <a:buFontTx/>
              <a:buNone/>
              <a:defRPr/>
            </a:pPr>
            <a:r>
              <a:rPr lang="sk-SK" sz="2000" b="1" kern="0" dirty="0" smtClean="0"/>
              <a:t>Záväznosť licencie </a:t>
            </a:r>
          </a:p>
          <a:p>
            <a:pPr marL="269875" indent="-176213" defTabSz="914400">
              <a:lnSpc>
                <a:spcPct val="90000"/>
              </a:lnSpc>
              <a:spcBef>
                <a:spcPts val="0"/>
              </a:spcBef>
              <a:buFontTx/>
              <a:buChar char="-"/>
              <a:defRPr/>
            </a:pPr>
            <a:r>
              <a:rPr lang="sk-SK" sz="1800" kern="0" dirty="0" smtClean="0"/>
              <a:t>licenciou sa potvrdzuje odborná kvalifikácia zhotoviteľa   ...   </a:t>
            </a:r>
            <a:r>
              <a:rPr lang="sk-SK" sz="1800" kern="0" dirty="0" smtClean="0">
                <a:cs typeface="Times New Roman" panose="02020603050405020304" pitchFamily="18" charset="0"/>
              </a:rPr>
              <a:t>podľa článku 4.1 normy STN 73 3134: 2014, ktorá je zozáväznená, podľa § 43g, ods. 2 zákona č. 50/1976 Zb. v znení zákona č. 237/2000 Z. z. a v znení neskorších predpisov;</a:t>
            </a:r>
          </a:p>
          <a:p>
            <a:pPr marL="269875" indent="-176213" defTabSz="914400">
              <a:lnSpc>
                <a:spcPct val="90000"/>
              </a:lnSpc>
              <a:spcBef>
                <a:spcPts val="0"/>
              </a:spcBef>
              <a:buFontTx/>
              <a:buChar char="-"/>
              <a:defRPr/>
            </a:pPr>
            <a:r>
              <a:rPr lang="sk-SK" sz="1800" kern="0" dirty="0" smtClean="0">
                <a:cs typeface="Times New Roman" panose="02020603050405020304" pitchFamily="18" charset="0"/>
              </a:rPr>
              <a:t>k žiadosti o príspevok na zateplenie rodinného domu sa bude od 1. januára 2017 podľa § 3 ods. 2 písm. l) vyhlášky MDVRR SR č. 342/2015 Z. z. vyžadovať na potvrdenie spôsobilosti zhotoviteľa predložiť licenciu.</a:t>
            </a:r>
            <a:endParaRPr lang="sk-SK" sz="1800" kern="0" dirty="0" smtClean="0"/>
          </a:p>
          <a:p>
            <a:pPr marL="622300" lvl="1" indent="-261938" defTabSz="914400">
              <a:lnSpc>
                <a:spcPct val="80000"/>
              </a:lnSpc>
              <a:buFontTx/>
              <a:buChar char="-"/>
              <a:defRPr/>
            </a:pPr>
            <a:endParaRPr lang="sk-SK" sz="1600" kern="0" dirty="0" smtClean="0"/>
          </a:p>
          <a:p>
            <a:pPr lvl="1" defTabSz="914400">
              <a:lnSpc>
                <a:spcPct val="80000"/>
              </a:lnSpc>
              <a:buFontTx/>
              <a:buNone/>
              <a:defRPr/>
            </a:pPr>
            <a:endParaRPr lang="sk-SK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741049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idx="14"/>
          </p:nvPr>
        </p:nvSpPr>
        <p:spPr>
          <a:xfrm>
            <a:off x="6213513" y="1538612"/>
            <a:ext cx="5716550" cy="4377445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Okná </a:t>
            </a: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sú najdôležitejšie 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tvaroslovné elementy </a:t>
            </a: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fasády. Umocňujú štýl a formát, 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svojim </a:t>
            </a: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rytmom a symetriou vytvárajú estetický dojem a silu fasády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.   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sk-SK" b="1" dirty="0">
              <a:solidFill>
                <a:schemeClr val="accent6">
                  <a:lumMod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Na začiatku stojí ideový návrh a nie funkcia. Funkcia nastupuje neskôr.</a:t>
            </a:r>
          </a:p>
          <a:p>
            <a:pPr marL="342900" indent="-342900">
              <a:spcBef>
                <a:spcPct val="20000"/>
              </a:spcBef>
            </a:pPr>
            <a:endParaRPr lang="sk-SK" b="1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Pri obnove bytových domov je u nás na 99% ideový návrh definovaný, nemenný a preto sú rozhodujúce funkčné vlastnosti  okna</a:t>
            </a:r>
          </a:p>
          <a:p>
            <a:pPr marL="342900" indent="-342900">
              <a:spcBef>
                <a:spcPct val="20000"/>
              </a:spcBef>
            </a:pPr>
            <a:endParaRPr lang="de-DE" b="1" dirty="0" smtClean="0">
              <a:solidFill>
                <a:schemeClr val="accent6">
                  <a:lumMod val="25000"/>
                </a:schemeClr>
              </a:solidFill>
            </a:endParaRPr>
          </a:p>
          <a:p>
            <a:endParaRPr lang="de-DE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</a:t>
            </a:r>
            <a:r>
              <a:rPr lang="cs-CZ" dirty="0" err="1" smtClean="0"/>
              <a:t>téme</a:t>
            </a:r>
            <a:r>
              <a:rPr lang="cs-CZ" dirty="0" smtClean="0"/>
              <a:t> okno</a:t>
            </a:r>
            <a:endParaRPr lang="de-DE" sz="28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BB4C-D54D-486A-B4D7-D60926C4E5D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2" name="Obdélník 11"/>
          <p:cNvSpPr/>
          <p:nvPr/>
        </p:nvSpPr>
        <p:spPr>
          <a:xfrm>
            <a:off x="-363852" y="-114298"/>
            <a:ext cx="638175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6"/>
          <p:cNvSpPr txBox="1"/>
          <p:nvPr/>
        </p:nvSpPr>
        <p:spPr>
          <a:xfrm>
            <a:off x="237645" y="6241194"/>
            <a:ext cx="5619471" cy="448449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r>
              <a:rPr lang="cs-CZ" sz="1200" dirty="0" err="1" smtClean="0">
                <a:solidFill>
                  <a:schemeClr val="bg1"/>
                </a:solidFill>
                <a:latin typeface="+mj-lt"/>
                <a:cs typeface="Helvetica Neue"/>
              </a:rPr>
              <a:t>Stand</a:t>
            </a:r>
            <a:r>
              <a:rPr lang="cs-CZ" sz="1200" dirty="0" smtClean="0">
                <a:solidFill>
                  <a:schemeClr val="bg1"/>
                </a:solidFill>
                <a:latin typeface="+mj-lt"/>
                <a:cs typeface="Helvetica Neue"/>
              </a:rPr>
              <a:t>: </a:t>
            </a:r>
            <a:r>
              <a:rPr lang="cs-CZ" sz="1200" dirty="0" err="1" smtClean="0">
                <a:solidFill>
                  <a:schemeClr val="bg1"/>
                </a:solidFill>
                <a:latin typeface="+mj-lt"/>
                <a:cs typeface="Helvetica Neue"/>
              </a:rPr>
              <a:t>März</a:t>
            </a:r>
            <a:r>
              <a:rPr lang="cs-CZ" sz="1200" dirty="0" smtClean="0">
                <a:solidFill>
                  <a:schemeClr val="bg1"/>
                </a:solidFill>
                <a:latin typeface="+mj-lt"/>
                <a:cs typeface="Helvetica Neue"/>
              </a:rPr>
              <a:t> 2015; Foto: H Suchánek</a:t>
            </a:r>
          </a:p>
          <a:p>
            <a:endParaRPr lang="en-US" sz="10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pic>
        <p:nvPicPr>
          <p:cNvPr id="51203" name="Picture 3" descr="C:\Users\MinxVla\Desktop\Moje\Protokoly\2015\PRAHA 14.7\ws\P11202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9249" y="3035300"/>
            <a:ext cx="1370853" cy="1825625"/>
          </a:xfrm>
          <a:prstGeom prst="rect">
            <a:avLst/>
          </a:prstGeom>
          <a:noFill/>
        </p:spPr>
      </p:pic>
      <p:pic>
        <p:nvPicPr>
          <p:cNvPr id="94210" name="Picture 2" descr="C:\Users\MinxVla\Desktop\Suchánek\prezentacia BRNO_konferencia 9_2015\summer_in_the_city_3109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5424" y="2599062"/>
            <a:ext cx="5607586" cy="3897006"/>
          </a:xfrm>
          <a:prstGeom prst="rect">
            <a:avLst/>
          </a:prstGeom>
          <a:noFill/>
        </p:spPr>
      </p:pic>
      <p:sp>
        <p:nvSpPr>
          <p:cNvPr id="18" name="Obdélník 17"/>
          <p:cNvSpPr/>
          <p:nvPr/>
        </p:nvSpPr>
        <p:spPr>
          <a:xfrm>
            <a:off x="275425" y="308472"/>
            <a:ext cx="5596568" cy="2310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Picture 3" descr="Fassade schematisch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539830" y="165255"/>
            <a:ext cx="5067759" cy="22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6"/>
          <p:cNvSpPr txBox="1"/>
          <p:nvPr/>
        </p:nvSpPr>
        <p:spPr>
          <a:xfrm>
            <a:off x="256154" y="6174436"/>
            <a:ext cx="5619471" cy="294561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+mj-lt"/>
                <a:cs typeface="Helvetica Neue"/>
              </a:rPr>
              <a:t>http://all-free-download.com/free-vector/download/summer_in_the_city_310988.html</a:t>
            </a:r>
            <a:endParaRPr lang="en-US" sz="10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pic>
        <p:nvPicPr>
          <p:cNvPr id="5122" name="Picture 2" descr="C:\Users\suchpet\Desktop\Fotky sidlisk\httpdownload.4-designer.comfiles20121213Hand-painted-architectural-sketch-vector-material-26115.jp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4000" y="2590800"/>
            <a:ext cx="5651500" cy="3906838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>
            <a:off x="317500" y="6223003"/>
            <a:ext cx="5580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Zdroj: httpdownload.4-designer.comfiles20121213Hand-painted-architectural-sketch-vector-material-26115.jpg</a:t>
            </a:r>
            <a:endParaRPr lang="sk-SK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3527" y="861304"/>
            <a:ext cx="11102975" cy="1143265"/>
          </a:xfrm>
        </p:spPr>
        <p:txBody>
          <a:bodyPr/>
          <a:lstStyle/>
          <a:p>
            <a:r>
              <a:rPr lang="de-DE" sz="2800" dirty="0" err="1"/>
              <a:t>Pas</a:t>
            </a:r>
            <a:r>
              <a:rPr lang="sk-SK" sz="2800" dirty="0"/>
              <a:t>ívny dom v</a:t>
            </a:r>
            <a:r>
              <a:rPr lang="de-DE" sz="2800" dirty="0"/>
              <a:t> </a:t>
            </a:r>
            <a:r>
              <a:rPr lang="de-DE" sz="2800" dirty="0" err="1"/>
              <a:t>Kostoln</a:t>
            </a:r>
            <a:r>
              <a:rPr lang="sk-SK" sz="2800" dirty="0"/>
              <a:t>ej</a:t>
            </a:r>
            <a:r>
              <a:rPr lang="de-DE" sz="2800" dirty="0"/>
              <a:t>-Z</a:t>
            </a:r>
            <a:r>
              <a:rPr lang="sk-SK" sz="2800" dirty="0"/>
              <a:t>áriečí</a:t>
            </a:r>
            <a:endParaRPr lang="sk-SK" sz="320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ABB4C-D54D-486A-B4D7-D60926C4E5D9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10883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25778" y="4086391"/>
            <a:ext cx="184659" cy="4155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1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0" name="Picture 6" descr="P10802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63477" y="1774884"/>
            <a:ext cx="5752723" cy="40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P10801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7439" y="4342818"/>
            <a:ext cx="1569324" cy="157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P10802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16752" y="1774884"/>
            <a:ext cx="4303760" cy="242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302898" y="5135298"/>
            <a:ext cx="241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kern="0" dirty="0" smtClean="0"/>
              <a:t>Realizácia v roku 2010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0103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3527" y="861304"/>
            <a:ext cx="11102975" cy="1143265"/>
          </a:xfrm>
        </p:spPr>
        <p:txBody>
          <a:bodyPr/>
          <a:lstStyle/>
          <a:p>
            <a:r>
              <a:rPr lang="sk-SK" dirty="0" smtClean="0"/>
              <a:t>Dom po kompletnej obnove a nadstavbe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BB4C-D54D-486A-B4D7-D60926C4E5D9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25778" y="4086391"/>
            <a:ext cx="184659" cy="4155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30" name="BlokTextu 29"/>
          <p:cNvSpPr txBox="1"/>
          <p:nvPr/>
        </p:nvSpPr>
        <p:spPr>
          <a:xfrm>
            <a:off x="263652" y="1454915"/>
            <a:ext cx="7356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Bratislava, </a:t>
            </a:r>
            <a:r>
              <a:rPr lang="sk-SK" sz="2200" b="1" dirty="0" err="1" smtClean="0">
                <a:solidFill>
                  <a:schemeClr val="accent6">
                    <a:lumMod val="25000"/>
                  </a:schemeClr>
                </a:solidFill>
              </a:rPr>
              <a:t>Rumančekova</a:t>
            </a: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ulica</a:t>
            </a:r>
            <a:endParaRPr lang="sk-SK" sz="22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9" name="Obrázok 7" descr="P111030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440" y="1983178"/>
            <a:ext cx="5384062" cy="403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P11102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9904" y="1973284"/>
            <a:ext cx="5390878" cy="4043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3527" y="861304"/>
            <a:ext cx="11102975" cy="1143265"/>
          </a:xfrm>
        </p:spPr>
        <p:txBody>
          <a:bodyPr/>
          <a:lstStyle/>
          <a:p>
            <a:r>
              <a:rPr lang="sk-SK" dirty="0" smtClean="0"/>
              <a:t>Ekologickými riešeniami k udržateľnosti Zeme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BB4C-D54D-486A-B4D7-D60926C4E5D9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25778" y="4086391"/>
            <a:ext cx="184659" cy="4155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4502" y="1448785"/>
            <a:ext cx="4697760" cy="463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874794" y="5641763"/>
            <a:ext cx="735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chemeClr val="accent6">
                    <a:lumMod val="25000"/>
                  </a:schemeClr>
                </a:solidFill>
              </a:rPr>
              <a:t>Aj s oknami </a:t>
            </a:r>
            <a:r>
              <a:rPr lang="sk-SK" sz="1800" b="1" dirty="0" smtClean="0">
                <a:solidFill>
                  <a:schemeClr val="accent6">
                    <a:lumMod val="25000"/>
                  </a:schemeClr>
                </a:solidFill>
              </a:rPr>
              <a:t>REHAU</a:t>
            </a:r>
            <a:r>
              <a:rPr lang="pt-BR" sz="1800" b="1" dirty="0" smtClean="0">
                <a:solidFill>
                  <a:schemeClr val="accent6">
                    <a:lumMod val="25000"/>
                  </a:schemeClr>
                </a:solidFill>
              </a:rPr>
              <a:t> prispievame k udržateľnosti zeme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3185" y="1937984"/>
            <a:ext cx="4811898" cy="371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73050" y="4815787"/>
            <a:ext cx="11102975" cy="1143265"/>
          </a:xfrm>
        </p:spPr>
        <p:txBody>
          <a:bodyPr/>
          <a:lstStyle/>
          <a:p>
            <a:pPr algn="ctr"/>
            <a:r>
              <a:rPr lang="sk-SK" sz="6600" dirty="0" smtClean="0"/>
              <a:t>Ďakujeme za pozornosť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BB4C-D54D-486A-B4D7-D60926C4E5D9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25778" y="4086391"/>
            <a:ext cx="184659" cy="4155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71493" y="829475"/>
            <a:ext cx="3893228" cy="367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sk-SK" sz="2800" b="1" baseline="-25000" dirty="0">
              <a:solidFill>
                <a:srgbClr val="000000"/>
              </a:solidFill>
              <a:cs typeface="Arial" charset="0"/>
            </a:endParaRP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k-SK" sz="2800" b="1" baseline="-25000" dirty="0">
                <a:solidFill>
                  <a:srgbClr val="000000"/>
                </a:solidFill>
                <a:cs typeface="Arial" charset="0"/>
              </a:rPr>
              <a:t>REHAU s.r.o.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k-SK" sz="2800" b="1" baseline="-25000" dirty="0">
                <a:solidFill>
                  <a:srgbClr val="000000"/>
                </a:solidFill>
                <a:cs typeface="Arial" charset="0"/>
              </a:rPr>
              <a:t>Kopčianska 82/a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k-SK" sz="2800" b="1" baseline="-25000" dirty="0">
                <a:solidFill>
                  <a:srgbClr val="000000"/>
                </a:solidFill>
                <a:cs typeface="Arial" charset="0"/>
              </a:rPr>
              <a:t>850 00 Bratislava </a:t>
            </a:r>
            <a:r>
              <a:rPr lang="sk-SK" sz="2800" b="1" baseline="-25000" dirty="0" smtClean="0">
                <a:solidFill>
                  <a:srgbClr val="000000"/>
                </a:solidFill>
                <a:cs typeface="Arial" charset="0"/>
              </a:rPr>
              <a:t>5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k-SK" sz="2800" b="1" baseline="-25000" dirty="0" smtClean="0">
                <a:solidFill>
                  <a:srgbClr val="000000"/>
                </a:solidFill>
                <a:cs typeface="Arial" charset="0"/>
              </a:rPr>
              <a:t>Tel</a:t>
            </a:r>
            <a:r>
              <a:rPr lang="sk-SK" sz="2800" b="1" baseline="-25000" dirty="0">
                <a:solidFill>
                  <a:srgbClr val="000000"/>
                </a:solidFill>
                <a:cs typeface="Arial" charset="0"/>
              </a:rPr>
              <a:t>.: 00421/2/682 091 24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k-SK" sz="2800" b="1" baseline="-25000" dirty="0">
                <a:solidFill>
                  <a:srgbClr val="000000"/>
                </a:solidFill>
                <a:cs typeface="Arial" charset="0"/>
              </a:rPr>
              <a:t>Fax: 00421/2/638 134 22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k-SK" sz="2800" b="1" baseline="-25000" dirty="0" err="1">
                <a:solidFill>
                  <a:srgbClr val="000000"/>
                </a:solidFill>
                <a:cs typeface="Arial" charset="0"/>
              </a:rPr>
              <a:t>E-Mail</a:t>
            </a:r>
            <a:r>
              <a:rPr lang="sk-SK" sz="2800" b="1" baseline="-25000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sk-SK" sz="2800" b="1" baseline="-25000" dirty="0" err="1">
                <a:solidFill>
                  <a:srgbClr val="000000"/>
                </a:solidFill>
                <a:cs typeface="Arial" charset="0"/>
              </a:rPr>
              <a:t>bratislava@rehau.com</a:t>
            </a:r>
            <a:endParaRPr lang="sk-SK" sz="2800" b="1" baseline="-25000" dirty="0">
              <a:solidFill>
                <a:srgbClr val="000000"/>
              </a:solidFill>
              <a:cs typeface="Arial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k-SK" sz="1800" baseline="-250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sk-SK" sz="1800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</a:t>
            </a:r>
            <a:endParaRPr lang="sk-SK" sz="1800" b="1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71493" y="3392998"/>
            <a:ext cx="83280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sk-SK" sz="2800" b="1" baseline="-25000" dirty="0">
                <a:solidFill>
                  <a:srgbClr val="5F5F5F"/>
                </a:solidFill>
                <a:cs typeface="Arial" charset="0"/>
              </a:rPr>
              <a:t>        </a:t>
            </a:r>
            <a:r>
              <a:rPr lang="de-DE" sz="2800" b="1" u="sng" baseline="-25000" dirty="0">
                <a:solidFill>
                  <a:srgbClr val="5F5F5F"/>
                </a:solidFill>
                <a:cs typeface="Arial" charset="0"/>
              </a:rPr>
              <a:t>http://</a:t>
            </a:r>
            <a:r>
              <a:rPr lang="sk-SK" sz="2800" b="1" u="sng" baseline="-25000" dirty="0">
                <a:solidFill>
                  <a:srgbClr val="5F5F5F"/>
                </a:solidFill>
                <a:cs typeface="Arial" charset="0"/>
              </a:rPr>
              <a:t>www.rehau.sk</a:t>
            </a:r>
            <a:r>
              <a:rPr lang="sk-SK" sz="2800" b="1" baseline="-25000" dirty="0">
                <a:solidFill>
                  <a:srgbClr val="5F5F5F"/>
                </a:solidFill>
                <a:cs typeface="Arial" charset="0"/>
              </a:rPr>
              <a:t>  </a:t>
            </a:r>
            <a:r>
              <a:rPr lang="sk-SK" sz="2800" b="1" u="sng" baseline="-25000" dirty="0" smtClean="0">
                <a:solidFill>
                  <a:srgbClr val="5F5F5F"/>
                </a:solidFill>
                <a:cs typeface="Arial" charset="0"/>
              </a:rPr>
              <a:t> </a:t>
            </a:r>
            <a:r>
              <a:rPr lang="de-DE" sz="2800" b="1" u="sng" baseline="-25000" dirty="0" smtClean="0">
                <a:solidFill>
                  <a:srgbClr val="5F5F5F"/>
                </a:solidFill>
                <a:cs typeface="Arial" charset="0"/>
              </a:rPr>
              <a:t>http</a:t>
            </a:r>
            <a:r>
              <a:rPr lang="de-DE" sz="2800" b="1" u="sng" baseline="-25000" dirty="0">
                <a:solidFill>
                  <a:srgbClr val="5F5F5F"/>
                </a:solidFill>
                <a:cs typeface="Arial" charset="0"/>
              </a:rPr>
              <a:t>://www.rehau.com</a:t>
            </a:r>
            <a:endParaRPr lang="sk-SK" sz="3200" b="1" u="sng" baseline="-25000" dirty="0">
              <a:solidFill>
                <a:srgbClr val="5F5F5F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06" y="1102734"/>
            <a:ext cx="5721822" cy="2860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1477628" y="6348300"/>
            <a:ext cx="452438" cy="365210"/>
          </a:xfrm>
          <a:prstGeom prst="rect">
            <a:avLst/>
          </a:prstGeom>
        </p:spPr>
        <p:txBody>
          <a:bodyPr/>
          <a:lstStyle/>
          <a:p>
            <a:fld id="{510ABB4C-D54D-486A-B4D7-D60926C4E5D9}" type="slidenum">
              <a:rPr lang="de-DE" smtClean="0">
                <a:latin typeface="Arial Narrow" pitchFamily="34" charset="0"/>
              </a:rPr>
              <a:pPr/>
              <a:t>5</a:t>
            </a:fld>
            <a:endParaRPr lang="de-DE" dirty="0">
              <a:latin typeface="Arial Narrow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3527" y="861304"/>
            <a:ext cx="11623675" cy="1143265"/>
          </a:xfrm>
        </p:spPr>
        <p:txBody>
          <a:bodyPr/>
          <a:lstStyle/>
          <a:p>
            <a:r>
              <a:rPr lang="cs-CZ" sz="3300" dirty="0" err="1" smtClean="0"/>
              <a:t>Funkčný</a:t>
            </a:r>
            <a:r>
              <a:rPr lang="cs-CZ" sz="3300" dirty="0" smtClean="0"/>
              <a:t> model okna</a:t>
            </a:r>
            <a:endParaRPr lang="de-DE" sz="3300" b="1" dirty="0">
              <a:latin typeface="Arial Narrow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15426" y="1800380"/>
            <a:ext cx="2962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sk-SK" sz="2200" b="1" u="sng" dirty="0">
                <a:solidFill>
                  <a:schemeClr val="accent6">
                    <a:lumMod val="25000"/>
                  </a:schemeClr>
                </a:solidFill>
              </a:rPr>
              <a:t>Tvarové a estetické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sk-SK" sz="2200" b="1" u="sng" dirty="0">
                <a:solidFill>
                  <a:schemeClr val="accent6">
                    <a:lumMod val="25000"/>
                  </a:schemeClr>
                </a:solidFill>
              </a:rPr>
              <a:t>kritéria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Veľkosť, </a:t>
            </a: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proporcia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Spôsob otvárania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Povrchová </a:t>
            </a: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úprava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sk-SK" sz="22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513169" y="1797205"/>
            <a:ext cx="32639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200" b="1" u="sng" dirty="0">
                <a:solidFill>
                  <a:schemeClr val="accent6">
                    <a:lumMod val="25000"/>
                  </a:schemeClr>
                </a:solidFill>
              </a:rPr>
              <a:t>Funkčné a technické </a:t>
            </a:r>
            <a:r>
              <a:rPr lang="sk-SK" sz="2200" b="1" u="sng" dirty="0" smtClean="0">
                <a:solidFill>
                  <a:schemeClr val="accent6">
                    <a:lumMod val="25000"/>
                  </a:schemeClr>
                </a:solidFill>
              </a:rPr>
              <a:t>kritéria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Osvetlenie </a:t>
            </a: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a </a:t>
            </a:r>
            <a:r>
              <a:rPr lang="sk-SK" sz="2200" b="1" dirty="0" err="1">
                <a:solidFill>
                  <a:schemeClr val="accent6">
                    <a:lumMod val="25000"/>
                  </a:schemeClr>
                </a:solidFill>
              </a:rPr>
              <a:t>insolácia</a:t>
            </a:r>
            <a:endParaRPr lang="sk-SK" sz="2200" b="1" dirty="0">
              <a:solidFill>
                <a:schemeClr val="accent6">
                  <a:lumMod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Prirodzené vetranie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Ochrana proti požiaru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Tepelná ochrana v zime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Tepelná ochrana v lete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Ochrana proti hluku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Vodotesnosť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Mechanická odolnosť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Ochrana proti vlámaniu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Osadenie do otvoru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Ekológia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sk-SK" sz="2200" b="1" dirty="0">
              <a:solidFill>
                <a:schemeClr val="accent6">
                  <a:lumMod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sk-SK" sz="2200" b="1" dirty="0">
              <a:solidFill>
                <a:schemeClr val="accent6">
                  <a:lumMod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sk-SK" sz="22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487740" y="1800380"/>
            <a:ext cx="2962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200" b="1" u="sng" dirty="0">
                <a:solidFill>
                  <a:schemeClr val="accent6">
                    <a:lumMod val="25000"/>
                  </a:schemeClr>
                </a:solidFill>
              </a:rPr>
              <a:t>Požiadavka a kritéria hospodárnosti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Životnosť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Údržba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2200" b="1" dirty="0">
                <a:solidFill>
                  <a:schemeClr val="accent6">
                    <a:lumMod val="25000"/>
                  </a:schemeClr>
                </a:solidFill>
              </a:rPr>
              <a:t>Recyklácia</a:t>
            </a:r>
          </a:p>
        </p:txBody>
      </p:sp>
      <p:sp>
        <p:nvSpPr>
          <p:cNvPr id="14" name="Šípka hore, doprava i doľava 8"/>
          <p:cNvSpPr/>
          <p:nvPr/>
        </p:nvSpPr>
        <p:spPr bwMode="auto">
          <a:xfrm rot="10800000">
            <a:off x="2115238" y="1379693"/>
            <a:ext cx="7866042" cy="461807"/>
          </a:xfrm>
          <a:prstGeom prst="leftRightUpArrow">
            <a:avLst/>
          </a:prstGeom>
          <a:solidFill>
            <a:schemeClr val="accent6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sk-SK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1477628" y="6348300"/>
            <a:ext cx="452438" cy="365210"/>
          </a:xfrm>
          <a:prstGeom prst="rect">
            <a:avLst/>
          </a:prstGeom>
        </p:spPr>
        <p:txBody>
          <a:bodyPr/>
          <a:lstStyle/>
          <a:p>
            <a:fld id="{510ABB4C-D54D-486A-B4D7-D60926C4E5D9}" type="slidenum">
              <a:rPr lang="de-DE" smtClean="0">
                <a:latin typeface="Arial Narrow" pitchFamily="34" charset="0"/>
              </a:rPr>
              <a:pPr/>
              <a:t>6</a:t>
            </a:fld>
            <a:endParaRPr lang="de-DE" dirty="0">
              <a:latin typeface="Arial Narrow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3527" y="861304"/>
            <a:ext cx="11623675" cy="1143265"/>
          </a:xfrm>
        </p:spPr>
        <p:txBody>
          <a:bodyPr/>
          <a:lstStyle/>
          <a:p>
            <a:r>
              <a:rPr lang="cs-CZ" dirty="0" smtClean="0"/>
              <a:t>Pohoda </a:t>
            </a:r>
            <a:r>
              <a:rPr lang="cs-CZ" dirty="0" err="1" smtClean="0"/>
              <a:t>prostredia</a:t>
            </a:r>
            <a:r>
              <a:rPr lang="cs-CZ" dirty="0" smtClean="0"/>
              <a:t> – komfort </a:t>
            </a:r>
            <a:r>
              <a:rPr lang="cs-CZ" dirty="0" err="1" smtClean="0"/>
              <a:t>bývania</a:t>
            </a:r>
            <a:r>
              <a:rPr lang="cs-CZ" dirty="0" smtClean="0"/>
              <a:t/>
            </a:r>
            <a:br>
              <a:rPr lang="cs-CZ" dirty="0" smtClean="0"/>
            </a:br>
            <a:endParaRPr lang="de-DE" b="1" dirty="0">
              <a:latin typeface="Arial Narrow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59049" y="2452979"/>
            <a:ext cx="1153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„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Takýto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stav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prostredia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pri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ktorom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sa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ľudia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v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danom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priestore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subjektívne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cítia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čo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najlepšie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a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sú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taktiež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schopní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maximálneho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pracovného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výkonu či už fyzického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alebo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duševného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alebo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čo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cs-CZ" sz="2200" b="1" dirty="0" err="1" smtClean="0">
                <a:solidFill>
                  <a:schemeClr val="accent6">
                    <a:lumMod val="25000"/>
                  </a:schemeClr>
                </a:solidFill>
              </a:rPr>
              <a:t>najúčinnejšieho</a:t>
            </a:r>
            <a:r>
              <a:rPr lang="cs-CZ" sz="2200" b="1" dirty="0" smtClean="0">
                <a:solidFill>
                  <a:schemeClr val="accent6">
                    <a:lumMod val="25000"/>
                  </a:schemeClr>
                </a:solidFill>
              </a:rPr>
              <a:t> odpočinku. “</a:t>
            </a:r>
          </a:p>
          <a:p>
            <a:pPr algn="ctr">
              <a:lnSpc>
                <a:spcPct val="150000"/>
              </a:lnSpc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(</a:t>
            </a:r>
            <a:r>
              <a:rPr lang="sk-SK" sz="2200" b="1" dirty="0" err="1" smtClean="0">
                <a:solidFill>
                  <a:schemeClr val="accent6">
                    <a:lumMod val="25000"/>
                  </a:schemeClr>
                </a:solidFill>
              </a:rPr>
              <a:t>Jokl</a:t>
            </a: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1986)</a:t>
            </a:r>
            <a:endParaRPr lang="cs-CZ" sz="22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41300" y="4965703"/>
            <a:ext cx="12187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chemeClr val="accent1"/>
                </a:solidFill>
              </a:rPr>
              <a:t>Pri</a:t>
            </a:r>
            <a:r>
              <a:rPr lang="cs-CZ" sz="2800" b="1" dirty="0" smtClean="0">
                <a:solidFill>
                  <a:schemeClr val="accent1"/>
                </a:solidFill>
              </a:rPr>
              <a:t> </a:t>
            </a:r>
            <a:r>
              <a:rPr lang="cs-CZ" sz="2800" b="1" dirty="0" err="1" smtClean="0">
                <a:solidFill>
                  <a:schemeClr val="accent1"/>
                </a:solidFill>
              </a:rPr>
              <a:t>obnove</a:t>
            </a:r>
            <a:r>
              <a:rPr lang="cs-CZ" sz="2800" b="1" dirty="0" smtClean="0">
                <a:solidFill>
                  <a:schemeClr val="accent1"/>
                </a:solidFill>
              </a:rPr>
              <a:t> bytového domu </a:t>
            </a:r>
            <a:r>
              <a:rPr lang="cs-CZ" sz="2800" b="1" dirty="0" err="1" smtClean="0">
                <a:solidFill>
                  <a:schemeClr val="accent1"/>
                </a:solidFill>
              </a:rPr>
              <a:t>ide</a:t>
            </a:r>
            <a:r>
              <a:rPr lang="cs-CZ" sz="2800" b="1" dirty="0" smtClean="0">
                <a:solidFill>
                  <a:schemeClr val="accent1"/>
                </a:solidFill>
              </a:rPr>
              <a:t> </a:t>
            </a:r>
            <a:r>
              <a:rPr lang="cs-CZ" sz="2800" b="1" dirty="0" err="1" smtClean="0">
                <a:solidFill>
                  <a:schemeClr val="accent1"/>
                </a:solidFill>
              </a:rPr>
              <a:t>nielen</a:t>
            </a:r>
            <a:r>
              <a:rPr lang="cs-CZ" sz="2800" b="1" dirty="0" smtClean="0">
                <a:solidFill>
                  <a:schemeClr val="accent1"/>
                </a:solidFill>
              </a:rPr>
              <a:t> o </a:t>
            </a:r>
            <a:r>
              <a:rPr lang="cs-CZ" sz="2800" b="1" dirty="0" err="1" smtClean="0">
                <a:solidFill>
                  <a:schemeClr val="accent1"/>
                </a:solidFill>
              </a:rPr>
              <a:t>šetrenie</a:t>
            </a:r>
            <a:r>
              <a:rPr lang="cs-CZ" sz="2800" b="1" dirty="0" smtClean="0">
                <a:solidFill>
                  <a:schemeClr val="accent1"/>
                </a:solidFill>
              </a:rPr>
              <a:t> energií, </a:t>
            </a:r>
          </a:p>
          <a:p>
            <a:pPr algn="ctr"/>
            <a:r>
              <a:rPr lang="cs-CZ" sz="2800" b="1" dirty="0" smtClean="0">
                <a:solidFill>
                  <a:schemeClr val="accent1"/>
                </a:solidFill>
              </a:rPr>
              <a:t>ale aj o </a:t>
            </a:r>
            <a:r>
              <a:rPr lang="cs-CZ" sz="2800" b="1" dirty="0" err="1" smtClean="0">
                <a:solidFill>
                  <a:schemeClr val="accent1"/>
                </a:solidFill>
              </a:rPr>
              <a:t>zlepšenie</a:t>
            </a:r>
            <a:r>
              <a:rPr lang="cs-CZ" sz="2800" b="1" dirty="0" smtClean="0">
                <a:solidFill>
                  <a:schemeClr val="accent1"/>
                </a:solidFill>
              </a:rPr>
              <a:t> samotného komfortu </a:t>
            </a:r>
            <a:r>
              <a:rPr lang="cs-CZ" sz="2800" b="1" dirty="0" err="1" smtClean="0">
                <a:solidFill>
                  <a:schemeClr val="accent1"/>
                </a:solidFill>
              </a:rPr>
              <a:t>bývania</a:t>
            </a:r>
            <a:r>
              <a:rPr lang="cs-CZ" sz="2800" b="1" dirty="0" smtClean="0">
                <a:solidFill>
                  <a:schemeClr val="accent1"/>
                </a:solidFill>
              </a:rPr>
              <a:t>.</a:t>
            </a:r>
            <a:endParaRPr lang="sk-SK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dĺžnik 56"/>
          <p:cNvSpPr/>
          <p:nvPr/>
        </p:nvSpPr>
        <p:spPr>
          <a:xfrm>
            <a:off x="7595616" y="1524000"/>
            <a:ext cx="1024128" cy="353568"/>
          </a:xfrm>
          <a:prstGeom prst="rect">
            <a:avLst/>
          </a:prstGeom>
          <a:solidFill>
            <a:srgbClr val="A7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Obdĺžnik 57"/>
          <p:cNvSpPr/>
          <p:nvPr/>
        </p:nvSpPr>
        <p:spPr>
          <a:xfrm>
            <a:off x="10253475" y="2194560"/>
            <a:ext cx="1524000" cy="353568"/>
          </a:xfrm>
          <a:prstGeom prst="rect">
            <a:avLst/>
          </a:prstGeom>
          <a:solidFill>
            <a:srgbClr val="A7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TextovéPole 22"/>
          <p:cNvSpPr txBox="1"/>
          <p:nvPr/>
        </p:nvSpPr>
        <p:spPr>
          <a:xfrm>
            <a:off x="7368512" y="1463906"/>
            <a:ext cx="46558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prievan</a:t>
            </a:r>
          </a:p>
          <a:p>
            <a:pPr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asymetria radiačnej teploty </a:t>
            </a:r>
          </a:p>
          <a:p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 (napr. prehriaty radiátor, studené okno)</a:t>
            </a:r>
          </a:p>
          <a:p>
            <a:pPr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vertikálny rozdiel teplôt </a:t>
            </a:r>
          </a:p>
          <a:p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  medzi hlavou a chodidlami</a:t>
            </a:r>
          </a:p>
          <a:p>
            <a:pPr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teplota podlahy</a:t>
            </a:r>
          </a:p>
          <a:p>
            <a:endParaRPr lang="sk-SK" sz="2200" b="1" dirty="0" smtClean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endParaRPr lang="cs-CZ" sz="22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1477628" y="6348300"/>
            <a:ext cx="452438" cy="365210"/>
          </a:xfrm>
          <a:prstGeom prst="rect">
            <a:avLst/>
          </a:prstGeom>
        </p:spPr>
        <p:txBody>
          <a:bodyPr/>
          <a:lstStyle/>
          <a:p>
            <a:fld id="{510ABB4C-D54D-486A-B4D7-D60926C4E5D9}" type="slidenum">
              <a:rPr lang="de-DE" smtClean="0">
                <a:latin typeface="Arial Narrow" pitchFamily="34" charset="0"/>
              </a:rPr>
              <a:pPr/>
              <a:t>7</a:t>
            </a:fld>
            <a:endParaRPr lang="de-DE" dirty="0">
              <a:latin typeface="Arial Narrow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3527" y="861305"/>
            <a:ext cx="11623675" cy="656600"/>
          </a:xfrm>
        </p:spPr>
        <p:txBody>
          <a:bodyPr/>
          <a:lstStyle/>
          <a:p>
            <a:r>
              <a:rPr lang="cs-CZ" dirty="0" smtClean="0"/>
              <a:t>Faktor </a:t>
            </a:r>
            <a:r>
              <a:rPr lang="cs-CZ" dirty="0" err="1" smtClean="0"/>
              <a:t>tepelnej</a:t>
            </a:r>
            <a:r>
              <a:rPr lang="cs-CZ" dirty="0" smtClean="0"/>
              <a:t> pohody 			     </a:t>
            </a:r>
            <a:r>
              <a:rPr lang="cs-CZ" dirty="0" err="1" smtClean="0"/>
              <a:t>Miestny</a:t>
            </a:r>
            <a:r>
              <a:rPr lang="cs-CZ" dirty="0" smtClean="0"/>
              <a:t> tepelný </a:t>
            </a:r>
            <a:r>
              <a:rPr lang="cs-CZ" dirty="0" err="1" smtClean="0"/>
              <a:t>diskonfort</a:t>
            </a:r>
            <a:r>
              <a:rPr lang="cs-CZ" dirty="0" smtClean="0"/>
              <a:t/>
            </a:r>
            <a:br>
              <a:rPr lang="cs-CZ" dirty="0" smtClean="0"/>
            </a:br>
            <a:endParaRPr lang="de-DE" b="1" dirty="0">
              <a:latin typeface="Arial Narrow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59052" y="1463906"/>
            <a:ext cx="33619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u="sng" dirty="0" smtClean="0">
                <a:solidFill>
                  <a:schemeClr val="accent6">
                    <a:lumMod val="25000"/>
                  </a:schemeClr>
                </a:solidFill>
              </a:rPr>
              <a:t>Človek - osobné faktory</a:t>
            </a:r>
          </a:p>
          <a:p>
            <a:pPr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metabolické teplo</a:t>
            </a:r>
          </a:p>
          <a:p>
            <a:pPr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tepelný vplyv odevu</a:t>
            </a:r>
          </a:p>
          <a:p>
            <a:endParaRPr lang="sk-SK" sz="2200" b="1" dirty="0" smtClean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endParaRPr lang="cs-CZ" sz="22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8168" y="2616050"/>
            <a:ext cx="33619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u="sng" dirty="0" smtClean="0">
                <a:solidFill>
                  <a:schemeClr val="accent6">
                    <a:lumMod val="25000"/>
                  </a:schemeClr>
                </a:solidFill>
              </a:rPr>
              <a:t>Faktory prostredia</a:t>
            </a:r>
          </a:p>
          <a:p>
            <a:pPr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teplota vzduchu</a:t>
            </a:r>
          </a:p>
          <a:p>
            <a:pPr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relatívna vlhkosť</a:t>
            </a:r>
          </a:p>
          <a:p>
            <a:pPr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rýchlosť prúdenia vzduchu</a:t>
            </a:r>
          </a:p>
          <a:p>
            <a:pPr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stredná radiačná teplota</a:t>
            </a:r>
          </a:p>
          <a:p>
            <a:endParaRPr lang="sk-SK" sz="2200" b="1" dirty="0" smtClean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endParaRPr lang="cs-CZ" sz="22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16453" y="4393542"/>
            <a:ext cx="43129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u="sng" dirty="0" smtClean="0">
                <a:solidFill>
                  <a:schemeClr val="accent6">
                    <a:lumMod val="25000"/>
                  </a:schemeClr>
                </a:solidFill>
              </a:rPr>
              <a:t>Doplňujúce faktory</a:t>
            </a:r>
          </a:p>
          <a:p>
            <a:pPr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vek a pohlavie</a:t>
            </a:r>
          </a:p>
          <a:p>
            <a:pPr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telesná postava a podkožný tuk</a:t>
            </a:r>
          </a:p>
          <a:p>
            <a:pPr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adaptácia</a:t>
            </a:r>
          </a:p>
          <a:p>
            <a:pPr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sk-SK" sz="2200" b="1" dirty="0" err="1" smtClean="0">
                <a:solidFill>
                  <a:schemeClr val="accent6">
                    <a:lumMod val="25000"/>
                  </a:schemeClr>
                </a:solidFill>
              </a:rPr>
              <a:t>cirkadiálny</a:t>
            </a:r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rytmus</a:t>
            </a:r>
          </a:p>
          <a:p>
            <a:endParaRPr lang="sk-SK" sz="2200" b="1" dirty="0" smtClean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sk-SK" sz="22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endParaRPr lang="cs-CZ" sz="22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grpSp>
        <p:nvGrpSpPr>
          <p:cNvPr id="56" name="Skupina 55"/>
          <p:cNvGrpSpPr/>
          <p:nvPr/>
        </p:nvGrpSpPr>
        <p:grpSpPr>
          <a:xfrm>
            <a:off x="6097908" y="3430583"/>
            <a:ext cx="6527483" cy="3090816"/>
            <a:chOff x="6097905" y="3416935"/>
            <a:chExt cx="6527483" cy="3090816"/>
          </a:xfrm>
        </p:grpSpPr>
        <p:pic>
          <p:nvPicPr>
            <p:cNvPr id="35" name="Picture 16" descr="Fenster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466758" y="3683318"/>
              <a:ext cx="1314022" cy="2473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BlokTextu 35"/>
            <p:cNvSpPr txBox="1"/>
            <p:nvPr/>
          </p:nvSpPr>
          <p:spPr>
            <a:xfrm>
              <a:off x="6572250" y="5591175"/>
              <a:ext cx="1581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accent6">
                      <a:lumMod val="25000"/>
                    </a:schemeClr>
                  </a:solidFill>
                </a:rPr>
                <a:t>infiltrácia</a:t>
              </a:r>
              <a:endParaRPr lang="sk-SK" sz="1600" b="1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  <p:sp>
          <p:nvSpPr>
            <p:cNvPr id="37" name="BlokTextu 36"/>
            <p:cNvSpPr txBox="1"/>
            <p:nvPr/>
          </p:nvSpPr>
          <p:spPr>
            <a:xfrm>
              <a:off x="7772400" y="4162425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accent6">
                      <a:lumMod val="25000"/>
                    </a:schemeClr>
                  </a:solidFill>
                </a:rPr>
                <a:t>chlad</a:t>
              </a:r>
            </a:p>
            <a:p>
              <a:r>
                <a:rPr lang="sk-SK" sz="1600" b="1" dirty="0" smtClean="0">
                  <a:solidFill>
                    <a:schemeClr val="accent6">
                      <a:lumMod val="25000"/>
                    </a:schemeClr>
                  </a:solidFill>
                </a:rPr>
                <a:t>teplo</a:t>
              </a:r>
              <a:endParaRPr lang="sk-SK" sz="1600" b="1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  <p:pic>
          <p:nvPicPr>
            <p:cNvPr id="38" name="Picture 16" descr="Fenster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809908" y="3683318"/>
              <a:ext cx="1314022" cy="2473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BlokTextu 46"/>
            <p:cNvSpPr txBox="1"/>
            <p:nvPr/>
          </p:nvSpPr>
          <p:spPr>
            <a:xfrm>
              <a:off x="11044238" y="3984625"/>
              <a:ext cx="1581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err="1" smtClean="0">
                  <a:solidFill>
                    <a:schemeClr val="accent6">
                      <a:lumMod val="25000"/>
                    </a:schemeClr>
                  </a:solidFill>
                </a:rPr>
                <a:t>exfiltrácia</a:t>
              </a:r>
              <a:endParaRPr lang="sk-SK" sz="1600" b="1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  <p:sp>
          <p:nvSpPr>
            <p:cNvPr id="48" name="BlokTextu 47"/>
            <p:cNvSpPr txBox="1"/>
            <p:nvPr/>
          </p:nvSpPr>
          <p:spPr>
            <a:xfrm>
              <a:off x="10217150" y="5210175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accent6">
                      <a:lumMod val="25000"/>
                    </a:schemeClr>
                  </a:solidFill>
                </a:rPr>
                <a:t>chlad</a:t>
              </a:r>
            </a:p>
            <a:p>
              <a:r>
                <a:rPr lang="sk-SK" sz="1600" b="1" dirty="0" smtClean="0">
                  <a:solidFill>
                    <a:schemeClr val="accent6">
                      <a:lumMod val="25000"/>
                    </a:schemeClr>
                  </a:solidFill>
                </a:rPr>
                <a:t>teplo</a:t>
              </a:r>
              <a:endParaRPr lang="sk-SK" sz="1600" b="1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  <p:grpSp>
          <p:nvGrpSpPr>
            <p:cNvPr id="52" name="Skupina 51"/>
            <p:cNvGrpSpPr/>
            <p:nvPr/>
          </p:nvGrpSpPr>
          <p:grpSpPr>
            <a:xfrm>
              <a:off x="8858250" y="4688708"/>
              <a:ext cx="889000" cy="499241"/>
              <a:chOff x="8636000" y="4578350"/>
              <a:chExt cx="1289050" cy="723900"/>
            </a:xfrm>
          </p:grpSpPr>
          <p:sp>
            <p:nvSpPr>
              <p:cNvPr id="50" name="Zahnutá šípka dolu 49"/>
              <p:cNvSpPr/>
              <p:nvPr/>
            </p:nvSpPr>
            <p:spPr>
              <a:xfrm>
                <a:off x="8636000" y="4578350"/>
                <a:ext cx="793750" cy="38735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Zahnutá šípka hore 50"/>
              <p:cNvSpPr/>
              <p:nvPr/>
            </p:nvSpPr>
            <p:spPr>
              <a:xfrm>
                <a:off x="9017000" y="4895850"/>
                <a:ext cx="908050" cy="40640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BlokTextu 52"/>
            <p:cNvSpPr txBox="1"/>
            <p:nvPr/>
          </p:nvSpPr>
          <p:spPr>
            <a:xfrm>
              <a:off x="8942388" y="5108575"/>
              <a:ext cx="1581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accent6">
                      <a:lumMod val="25000"/>
                    </a:schemeClr>
                  </a:solidFill>
                </a:rPr>
                <a:t>prievan</a:t>
              </a:r>
              <a:endParaRPr lang="sk-SK" sz="1600" b="1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  <p:sp>
          <p:nvSpPr>
            <p:cNvPr id="54" name="Obdĺžnik 53"/>
            <p:cNvSpPr/>
            <p:nvPr/>
          </p:nvSpPr>
          <p:spPr>
            <a:xfrm>
              <a:off x="7512050" y="3784600"/>
              <a:ext cx="1244600" cy="2292350"/>
            </a:xfrm>
            <a:prstGeom prst="rect">
              <a:avLst/>
            </a:prstGeom>
            <a:noFill/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5" name="Obdĺžnik 54"/>
            <p:cNvSpPr/>
            <p:nvPr/>
          </p:nvSpPr>
          <p:spPr>
            <a:xfrm>
              <a:off x="9823450" y="3778250"/>
              <a:ext cx="1244600" cy="2292350"/>
            </a:xfrm>
            <a:prstGeom prst="rect">
              <a:avLst/>
            </a:prstGeom>
            <a:noFill/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34" name="Skupina 33"/>
            <p:cNvGrpSpPr/>
            <p:nvPr/>
          </p:nvGrpSpPr>
          <p:grpSpPr>
            <a:xfrm>
              <a:off x="6097905" y="3416935"/>
              <a:ext cx="1468755" cy="2138316"/>
              <a:chOff x="5443220" y="3652520"/>
              <a:chExt cx="1468755" cy="2138316"/>
            </a:xfrm>
          </p:grpSpPr>
          <p:grpSp>
            <p:nvGrpSpPr>
              <p:cNvPr id="30" name="Skupina 29"/>
              <p:cNvGrpSpPr/>
              <p:nvPr/>
            </p:nvGrpSpPr>
            <p:grpSpPr>
              <a:xfrm>
                <a:off x="5443220" y="3652520"/>
                <a:ext cx="1126490" cy="2138316"/>
                <a:chOff x="6985000" y="4470400"/>
                <a:chExt cx="1126490" cy="2138316"/>
              </a:xfrm>
            </p:grpSpPr>
            <p:sp>
              <p:nvSpPr>
                <p:cNvPr id="29" name="Obdĺžnik 28"/>
                <p:cNvSpPr/>
                <p:nvPr/>
              </p:nvSpPr>
              <p:spPr>
                <a:xfrm>
                  <a:off x="6985000" y="4470400"/>
                  <a:ext cx="393700" cy="266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8" name="Zahnutá šípka doprava 27"/>
                <p:cNvSpPr/>
                <p:nvPr/>
              </p:nvSpPr>
              <p:spPr>
                <a:xfrm>
                  <a:off x="7438390" y="5928360"/>
                  <a:ext cx="673100" cy="680356"/>
                </a:xfrm>
                <a:prstGeom prst="curvedRightArrow">
                  <a:avLst>
                    <a:gd name="adj1" fmla="val 25000"/>
                    <a:gd name="adj2" fmla="val 50000"/>
                    <a:gd name="adj3" fmla="val 250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Obdĺžnik 31"/>
              <p:cNvSpPr/>
              <p:nvPr/>
            </p:nvSpPr>
            <p:spPr>
              <a:xfrm>
                <a:off x="6845935" y="5106353"/>
                <a:ext cx="66040" cy="178593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3" name="Obdĺžnik 32"/>
              <p:cNvSpPr/>
              <p:nvPr/>
            </p:nvSpPr>
            <p:spPr>
              <a:xfrm>
                <a:off x="6668135" y="5103178"/>
                <a:ext cx="116840" cy="178593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1" name="Skupina 40"/>
            <p:cNvGrpSpPr/>
            <p:nvPr/>
          </p:nvGrpSpPr>
          <p:grpSpPr>
            <a:xfrm rot="10800000">
              <a:off x="10942344" y="4369435"/>
              <a:ext cx="1359206" cy="2138316"/>
              <a:chOff x="5443220" y="3652520"/>
              <a:chExt cx="1359206" cy="2138316"/>
            </a:xfrm>
          </p:grpSpPr>
          <p:grpSp>
            <p:nvGrpSpPr>
              <p:cNvPr id="42" name="Skupina 41"/>
              <p:cNvGrpSpPr/>
              <p:nvPr/>
            </p:nvGrpSpPr>
            <p:grpSpPr>
              <a:xfrm>
                <a:off x="5443220" y="3652520"/>
                <a:ext cx="1026467" cy="2138316"/>
                <a:chOff x="6985000" y="4470400"/>
                <a:chExt cx="1026467" cy="2138316"/>
              </a:xfrm>
            </p:grpSpPr>
            <p:sp>
              <p:nvSpPr>
                <p:cNvPr id="45" name="Obdĺžnik 44"/>
                <p:cNvSpPr/>
                <p:nvPr/>
              </p:nvSpPr>
              <p:spPr>
                <a:xfrm>
                  <a:off x="6985000" y="4470400"/>
                  <a:ext cx="393700" cy="266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6" name="Zahnutá šípka doprava 45"/>
                <p:cNvSpPr/>
                <p:nvPr/>
              </p:nvSpPr>
              <p:spPr>
                <a:xfrm>
                  <a:off x="7338367" y="5928360"/>
                  <a:ext cx="673100" cy="680356"/>
                </a:xfrm>
                <a:prstGeom prst="curvedRightArrow">
                  <a:avLst>
                    <a:gd name="adj1" fmla="val 25000"/>
                    <a:gd name="adj2" fmla="val 50000"/>
                    <a:gd name="adj3" fmla="val 250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3" name="Obdĺžnik 42"/>
              <p:cNvSpPr/>
              <p:nvPr/>
            </p:nvSpPr>
            <p:spPr>
              <a:xfrm>
                <a:off x="6736386" y="5106353"/>
                <a:ext cx="66040" cy="178593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4" name="Obdĺžnik 43"/>
              <p:cNvSpPr/>
              <p:nvPr/>
            </p:nvSpPr>
            <p:spPr>
              <a:xfrm>
                <a:off x="6553823" y="5103178"/>
                <a:ext cx="116840" cy="178593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BB4C-D54D-486A-B4D7-D60926C4E5D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2" name="Obdélník 11"/>
          <p:cNvSpPr/>
          <p:nvPr/>
        </p:nvSpPr>
        <p:spPr>
          <a:xfrm>
            <a:off x="-363852" y="-114298"/>
            <a:ext cx="638175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03" name="Picture 3" descr="C:\Users\MinxVla\Desktop\Moje\Protokoly\2015\PRAHA 14.7\ws\P11202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9249" y="3035300"/>
            <a:ext cx="1370853" cy="1825625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12432" y="849174"/>
            <a:ext cx="7681912" cy="524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Tepelná pohoda</a:t>
            </a:r>
            <a:endParaRPr lang="de-DE" sz="2800" dirty="0"/>
          </a:p>
        </p:txBody>
      </p:sp>
      <p:sp>
        <p:nvSpPr>
          <p:cNvPr id="14" name="Inhaltsplatzhalter 13"/>
          <p:cNvSpPr>
            <a:spLocks noGrp="1"/>
          </p:cNvSpPr>
          <p:nvPr>
            <p:ph idx="14"/>
          </p:nvPr>
        </p:nvSpPr>
        <p:spPr>
          <a:xfrm>
            <a:off x="6213513" y="1538613"/>
            <a:ext cx="5716550" cy="1012564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Tepelná pohoda v závislosti na teplote vzduchu v miestnosti a relatívnej vlhkosti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sk-SK" b="1" dirty="0">
              <a:solidFill>
                <a:schemeClr val="accent6">
                  <a:lumMod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de-DE" b="1" dirty="0" smtClean="0">
              <a:solidFill>
                <a:schemeClr val="accent6">
                  <a:lumMod val="25000"/>
                </a:schemeClr>
              </a:solidFill>
            </a:endParaRPr>
          </a:p>
          <a:p>
            <a:endParaRPr lang="de-DE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-301630" y="5900116"/>
            <a:ext cx="7086481" cy="294561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pPr indent="668338"/>
            <a:r>
              <a:rPr lang="cs-CZ" sz="1200" dirty="0" smtClean="0">
                <a:solidFill>
                  <a:srgbClr val="595959"/>
                </a:solidFill>
                <a:cs typeface="Times New Roman" pitchFamily="18" charset="0"/>
              </a:rPr>
              <a:t>Zdroj: </a:t>
            </a:r>
            <a:r>
              <a:rPr lang="cs-CZ" sz="1200" dirty="0" err="1" smtClean="0">
                <a:solidFill>
                  <a:srgbClr val="595959"/>
                </a:solidFill>
                <a:cs typeface="Times New Roman" pitchFamily="18" charset="0"/>
              </a:rPr>
              <a:t>Ing.Zuzana</a:t>
            </a:r>
            <a:r>
              <a:rPr lang="cs-CZ" sz="1200" dirty="0" smtClean="0">
                <a:solidFill>
                  <a:srgbClr val="595959"/>
                </a:solidFill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srgbClr val="595959"/>
                </a:solidFill>
                <a:cs typeface="Times New Roman" pitchFamily="18" charset="0"/>
              </a:rPr>
              <a:t>Mathauserová</a:t>
            </a:r>
            <a:r>
              <a:rPr lang="cs-CZ" sz="1200" dirty="0" smtClean="0">
                <a:solidFill>
                  <a:srgbClr val="595959"/>
                </a:solidFill>
                <a:cs typeface="Times New Roman" pitchFamily="18" charset="0"/>
              </a:rPr>
              <a:t>, </a:t>
            </a:r>
            <a:r>
              <a:rPr lang="cs-CZ" sz="1200" dirty="0" smtClean="0">
                <a:solidFill>
                  <a:srgbClr val="595959"/>
                </a:solidFill>
                <a:cs typeface="Times New Roman" pitchFamily="18" charset="0"/>
                <a:hlinkClick r:id="rId4"/>
              </a:rPr>
              <a:t>zmat@</a:t>
            </a:r>
            <a:r>
              <a:rPr lang="cs-CZ" sz="1200" dirty="0" err="1" smtClean="0">
                <a:solidFill>
                  <a:srgbClr val="595959"/>
                </a:solidFill>
                <a:cs typeface="Times New Roman" pitchFamily="18" charset="0"/>
                <a:hlinkClick r:id="rId4"/>
              </a:rPr>
              <a:t>szu.cz</a:t>
            </a:r>
            <a:r>
              <a:rPr lang="cs-CZ" sz="1200" dirty="0" smtClean="0">
                <a:solidFill>
                  <a:srgbClr val="595959"/>
                </a:solidFill>
                <a:cs typeface="Times New Roman" pitchFamily="18" charset="0"/>
              </a:rPr>
              <a:t>, Státní zdravotní ústav Laboratoř pro fyzikální faktory</a:t>
            </a:r>
            <a:endParaRPr lang="cs-CZ" sz="1200" dirty="0">
              <a:solidFill>
                <a:srgbClr val="59595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BB4C-D54D-486A-B4D7-D60926C4E5D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2" name="Obdélník 11"/>
          <p:cNvSpPr/>
          <p:nvPr/>
        </p:nvSpPr>
        <p:spPr>
          <a:xfrm>
            <a:off x="-363852" y="-114298"/>
            <a:ext cx="638175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Nízkoenergetické, </a:t>
            </a:r>
            <a:r>
              <a:rPr lang="cs-CZ" dirty="0" err="1" smtClean="0"/>
              <a:t>pasívne</a:t>
            </a:r>
            <a:r>
              <a:rPr lang="cs-CZ" dirty="0" smtClean="0"/>
              <a:t> domy a plusové domy</a:t>
            </a:r>
            <a:endParaRPr lang="de-DE" sz="2800" dirty="0"/>
          </a:p>
        </p:txBody>
      </p:sp>
      <p:sp>
        <p:nvSpPr>
          <p:cNvPr id="14" name="Inhaltsplatzhalter 13"/>
          <p:cNvSpPr>
            <a:spLocks noGrp="1"/>
          </p:cNvSpPr>
          <p:nvPr>
            <p:ph idx="14"/>
          </p:nvPr>
        </p:nvSpPr>
        <p:spPr>
          <a:xfrm>
            <a:off x="6213513" y="2014101"/>
            <a:ext cx="5716550" cy="1012564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Maximálny rozdiel medzi povrchovými teplotami a teplotou vzduchu je 3</a:t>
            </a:r>
            <a:r>
              <a:rPr lang="en-US" b="1" dirty="0">
                <a:solidFill>
                  <a:schemeClr val="accent6">
                    <a:lumMod val="25000"/>
                  </a:schemeClr>
                </a:solidFill>
              </a:rPr>
              <a:t>°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K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K tomu potrebný súčiniteľ prechodu tepla </a:t>
            </a:r>
            <a:endParaRPr lang="sk-SK" b="1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	</a:t>
            </a:r>
            <a:r>
              <a:rPr lang="sk-SK" b="1" dirty="0" err="1" smtClean="0">
                <a:solidFill>
                  <a:schemeClr val="accent6">
                    <a:lumMod val="25000"/>
                  </a:schemeClr>
                </a:solidFill>
              </a:rPr>
              <a:t>U</a:t>
            </a:r>
            <a:r>
              <a:rPr lang="sk-SK" b="1" baseline="-25000" dirty="0" err="1" smtClean="0">
                <a:solidFill>
                  <a:schemeClr val="accent6">
                    <a:lumMod val="25000"/>
                  </a:schemeClr>
                </a:solidFill>
              </a:rPr>
              <a:t>w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= 0,8 W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/(m</a:t>
            </a:r>
            <a:r>
              <a:rPr lang="sk-SK" b="1" baseline="30000" dirty="0" smtClean="0">
                <a:solidFill>
                  <a:schemeClr val="accent6">
                    <a:lumMod val="25000"/>
                  </a:schemeClr>
                </a:solidFill>
              </a:rPr>
              <a:t>2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.K)</a:t>
            </a:r>
            <a:endParaRPr lang="sk-SK" b="1" dirty="0">
              <a:solidFill>
                <a:schemeClr val="accent6">
                  <a:lumMod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de-DE" b="1" dirty="0" smtClean="0">
              <a:solidFill>
                <a:schemeClr val="accent6">
                  <a:lumMod val="25000"/>
                </a:schemeClr>
              </a:solidFill>
            </a:endParaRPr>
          </a:p>
          <a:p>
            <a:endParaRPr lang="de-DE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0" name="Picture 4" descr="r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183" y="1014984"/>
            <a:ext cx="6062681" cy="466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Inhaltsplatzhalter 13"/>
          <p:cNvSpPr>
            <a:spLocks noGrp="1"/>
          </p:cNvSpPr>
          <p:nvPr>
            <p:ph idx="14"/>
          </p:nvPr>
        </p:nvSpPr>
        <p:spPr>
          <a:xfrm>
            <a:off x="6231801" y="3806324"/>
            <a:ext cx="5716550" cy="1835523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Štandard </a:t>
            </a: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zabudovaných okien dnes </a:t>
            </a:r>
            <a:endParaRPr lang="sk-SK" b="1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	je 1,0 W/(m</a:t>
            </a:r>
            <a:r>
              <a:rPr lang="sk-SK" b="1" baseline="30000" dirty="0" smtClean="0">
                <a:solidFill>
                  <a:schemeClr val="accent6">
                    <a:lumMod val="25000"/>
                  </a:schemeClr>
                </a:solidFill>
              </a:rPr>
              <a:t>2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.K)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sk-SK" b="1" dirty="0">
              <a:solidFill>
                <a:schemeClr val="accent6">
                  <a:lumMod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Staré </a:t>
            </a:r>
            <a:r>
              <a:rPr lang="sk-SK" b="1" dirty="0">
                <a:solidFill>
                  <a:schemeClr val="accent6">
                    <a:lumMod val="25000"/>
                  </a:schemeClr>
                </a:solidFill>
              </a:rPr>
              <a:t>drevené zdvojené okná 2,4 – 2,8 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W/(m</a:t>
            </a:r>
            <a:r>
              <a:rPr lang="sk-SK" b="1" baseline="30000" dirty="0" smtClean="0">
                <a:solidFill>
                  <a:schemeClr val="accent6">
                    <a:lumMod val="25000"/>
                  </a:schemeClr>
                </a:solidFill>
              </a:rPr>
              <a:t>2</a:t>
            </a:r>
            <a:r>
              <a:rPr lang="sk-SK" b="1" dirty="0" smtClean="0">
                <a:solidFill>
                  <a:schemeClr val="accent6">
                    <a:lumMod val="25000"/>
                  </a:schemeClr>
                </a:solidFill>
              </a:rPr>
              <a:t>.K)</a:t>
            </a:r>
            <a:endParaRPr lang="sk-SK" b="1" dirty="0">
              <a:solidFill>
                <a:schemeClr val="accent6">
                  <a:lumMod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de-DE" b="1" dirty="0" smtClean="0">
              <a:solidFill>
                <a:schemeClr val="accent6">
                  <a:lumMod val="25000"/>
                </a:schemeClr>
              </a:solidFill>
            </a:endParaRPr>
          </a:p>
          <a:p>
            <a:endParaRPr lang="de-DE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256154" y="5845252"/>
            <a:ext cx="5619471" cy="294561"/>
          </a:xfrm>
          <a:prstGeom prst="rect">
            <a:avLst/>
          </a:prstGeom>
          <a:noFill/>
        </p:spPr>
        <p:txBody>
          <a:bodyPr wrap="square" lIns="108832" tIns="54416" rIns="108832" bIns="54416" rtlCol="0">
            <a:spAutoFit/>
          </a:bodyPr>
          <a:lstStyle/>
          <a:p>
            <a:r>
              <a:rPr lang="sk-SK" sz="1200" b="1" dirty="0" smtClean="0"/>
              <a:t>Zdroj: prednáška prof. </a:t>
            </a:r>
            <a:r>
              <a:rPr lang="sk-SK" sz="1200" b="1" dirty="0" err="1" smtClean="0"/>
              <a:t>Manfred</a:t>
            </a:r>
            <a:r>
              <a:rPr lang="sk-SK" sz="1200" b="1" dirty="0" smtClean="0"/>
              <a:t> </a:t>
            </a:r>
            <a:r>
              <a:rPr lang="sk-SK" sz="1200" b="1" dirty="0" err="1" smtClean="0"/>
              <a:t>Hegger</a:t>
            </a:r>
            <a:endParaRPr lang="en-US" sz="1000" b="1" dirty="0">
              <a:latin typeface="+mj-lt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HAU-Powerpoint-Template_2015">
  <a:themeElements>
    <a:clrScheme name="REHAU Design">
      <a:dk1>
        <a:srgbClr val="58595B"/>
      </a:dk1>
      <a:lt1>
        <a:srgbClr val="FFFFFF"/>
      </a:lt1>
      <a:dk2>
        <a:srgbClr val="FFFFFF"/>
      </a:dk2>
      <a:lt2>
        <a:srgbClr val="FFFFFF"/>
      </a:lt2>
      <a:accent1>
        <a:srgbClr val="CF346C"/>
      </a:accent1>
      <a:accent2>
        <a:srgbClr val="70965E"/>
      </a:accent2>
      <a:accent3>
        <a:srgbClr val="7A7A7A"/>
      </a:accent3>
      <a:accent4>
        <a:srgbClr val="F2D4D0"/>
      </a:accent4>
      <a:accent5>
        <a:srgbClr val="D6E1CB"/>
      </a:accent5>
      <a:accent6>
        <a:srgbClr val="CCCCCC"/>
      </a:accent6>
      <a:hlink>
        <a:srgbClr val="0000FF"/>
      </a:hlink>
      <a:folHlink>
        <a:srgbClr val="800080"/>
      </a:folHlink>
    </a:clrScheme>
    <a:fontScheme name="REHAU Fon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astervorlage 16_9">
  <a:themeElements>
    <a:clrScheme name="Mastervorlage 16_9 8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E2007F"/>
      </a:accent1>
      <a:accent2>
        <a:srgbClr val="4B7934"/>
      </a:accent2>
      <a:accent3>
        <a:srgbClr val="FFFFFF"/>
      </a:accent3>
      <a:accent4>
        <a:srgbClr val="000000"/>
      </a:accent4>
      <a:accent5>
        <a:srgbClr val="EEAAC0"/>
      </a:accent5>
      <a:accent6>
        <a:srgbClr val="436D2E"/>
      </a:accent6>
      <a:hlink>
        <a:srgbClr val="336699"/>
      </a:hlink>
      <a:folHlink>
        <a:srgbClr val="0099CC"/>
      </a:folHlink>
    </a:clrScheme>
    <a:fontScheme name="Mastervorlage 16_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baseline="0" dirty="0"/>
        </a:defPPr>
      </a:lstStyle>
    </a:txDef>
  </a:objectDefaults>
  <a:extraClrSchemeLst>
    <a:extraClrScheme>
      <a:clrScheme name="Mastervorlage 16_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vorlage 16_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2007F"/>
        </a:accent1>
        <a:accent2>
          <a:srgbClr val="4B7934"/>
        </a:accent2>
        <a:accent3>
          <a:srgbClr val="FFFFFF"/>
        </a:accent3>
        <a:accent4>
          <a:srgbClr val="000000"/>
        </a:accent4>
        <a:accent5>
          <a:srgbClr val="EEAAC0"/>
        </a:accent5>
        <a:accent6>
          <a:srgbClr val="436D2E"/>
        </a:accent6>
        <a:hlink>
          <a:srgbClr val="3366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stervorlage 16_9">
  <a:themeElements>
    <a:clrScheme name="Mastervorlage 16_9 8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E2007F"/>
      </a:accent1>
      <a:accent2>
        <a:srgbClr val="4B7934"/>
      </a:accent2>
      <a:accent3>
        <a:srgbClr val="FFFFFF"/>
      </a:accent3>
      <a:accent4>
        <a:srgbClr val="000000"/>
      </a:accent4>
      <a:accent5>
        <a:srgbClr val="EEAAC0"/>
      </a:accent5>
      <a:accent6>
        <a:srgbClr val="436D2E"/>
      </a:accent6>
      <a:hlink>
        <a:srgbClr val="336699"/>
      </a:hlink>
      <a:folHlink>
        <a:srgbClr val="0099CC"/>
      </a:folHlink>
    </a:clrScheme>
    <a:fontScheme name="Mastervorlage 16_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baseline="0" dirty="0"/>
        </a:defPPr>
      </a:lstStyle>
    </a:txDef>
  </a:objectDefaults>
  <a:extraClrSchemeLst>
    <a:extraClrScheme>
      <a:clrScheme name="Mastervorlage 16_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vorlage 16_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2007F"/>
        </a:accent1>
        <a:accent2>
          <a:srgbClr val="4B7934"/>
        </a:accent2>
        <a:accent3>
          <a:srgbClr val="FFFFFF"/>
        </a:accent3>
        <a:accent4>
          <a:srgbClr val="000000"/>
        </a:accent4>
        <a:accent5>
          <a:srgbClr val="EEAAC0"/>
        </a:accent5>
        <a:accent6>
          <a:srgbClr val="436D2E"/>
        </a:accent6>
        <a:hlink>
          <a:srgbClr val="3366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Mastervorlage 16_9">
  <a:themeElements>
    <a:clrScheme name="Mastervorlage 16_9 8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E2007F"/>
      </a:accent1>
      <a:accent2>
        <a:srgbClr val="4B7934"/>
      </a:accent2>
      <a:accent3>
        <a:srgbClr val="FFFFFF"/>
      </a:accent3>
      <a:accent4>
        <a:srgbClr val="000000"/>
      </a:accent4>
      <a:accent5>
        <a:srgbClr val="EEAAC0"/>
      </a:accent5>
      <a:accent6>
        <a:srgbClr val="436D2E"/>
      </a:accent6>
      <a:hlink>
        <a:srgbClr val="336699"/>
      </a:hlink>
      <a:folHlink>
        <a:srgbClr val="0099CC"/>
      </a:folHlink>
    </a:clrScheme>
    <a:fontScheme name="Mastervorlage 16_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/>
      <a:lstStyle>
        <a:defPPr eaLnBrk="1" fontAlgn="auto" hangingPunct="1">
          <a:lnSpc>
            <a:spcPct val="115000"/>
          </a:lnSpc>
          <a:spcBef>
            <a:spcPts val="0"/>
          </a:spcBef>
          <a:spcAft>
            <a:spcPts val="0"/>
          </a:spcAft>
          <a:defRPr sz="1600" b="1" baseline="0" dirty="0" smtClean="0">
            <a:solidFill>
              <a:srgbClr val="70965E"/>
            </a:solidFill>
            <a:latin typeface="Arial Narrow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baseline="0" dirty="0"/>
        </a:defPPr>
      </a:lstStyle>
    </a:txDef>
  </a:objectDefaults>
  <a:extraClrSchemeLst>
    <a:extraClrScheme>
      <a:clrScheme name="Mastervorlage 16_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vorlage 16_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2007F"/>
        </a:accent1>
        <a:accent2>
          <a:srgbClr val="4B7934"/>
        </a:accent2>
        <a:accent3>
          <a:srgbClr val="FFFFFF"/>
        </a:accent3>
        <a:accent4>
          <a:srgbClr val="000000"/>
        </a:accent4>
        <a:accent5>
          <a:srgbClr val="EEAAC0"/>
        </a:accent5>
        <a:accent6>
          <a:srgbClr val="436D2E"/>
        </a:accent6>
        <a:hlink>
          <a:srgbClr val="3366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stervorlage 16_9">
  <a:themeElements>
    <a:clrScheme name="Mastervorlage 16_9 8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E2007F"/>
      </a:accent1>
      <a:accent2>
        <a:srgbClr val="4B7934"/>
      </a:accent2>
      <a:accent3>
        <a:srgbClr val="FFFFFF"/>
      </a:accent3>
      <a:accent4>
        <a:srgbClr val="000000"/>
      </a:accent4>
      <a:accent5>
        <a:srgbClr val="EEAAC0"/>
      </a:accent5>
      <a:accent6>
        <a:srgbClr val="436D2E"/>
      </a:accent6>
      <a:hlink>
        <a:srgbClr val="336699"/>
      </a:hlink>
      <a:folHlink>
        <a:srgbClr val="0099CC"/>
      </a:folHlink>
    </a:clrScheme>
    <a:fontScheme name="Mastervorlage 16_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/>
      <a:lstStyle>
        <a:defPPr eaLnBrk="1" fontAlgn="auto" hangingPunct="1">
          <a:lnSpc>
            <a:spcPct val="115000"/>
          </a:lnSpc>
          <a:spcBef>
            <a:spcPts val="0"/>
          </a:spcBef>
          <a:spcAft>
            <a:spcPts val="0"/>
          </a:spcAft>
          <a:defRPr sz="1600" b="1" baseline="0" dirty="0" smtClean="0">
            <a:solidFill>
              <a:srgbClr val="70965E"/>
            </a:solidFill>
            <a:latin typeface="Arial Narrow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baseline="0" dirty="0"/>
        </a:defPPr>
      </a:lstStyle>
    </a:txDef>
  </a:objectDefaults>
  <a:extraClrSchemeLst>
    <a:extraClrScheme>
      <a:clrScheme name="Mastervorlage 16_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vorlage 16_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2007F"/>
        </a:accent1>
        <a:accent2>
          <a:srgbClr val="4B7934"/>
        </a:accent2>
        <a:accent3>
          <a:srgbClr val="FFFFFF"/>
        </a:accent3>
        <a:accent4>
          <a:srgbClr val="000000"/>
        </a:accent4>
        <a:accent5>
          <a:srgbClr val="EEAAC0"/>
        </a:accent5>
        <a:accent6>
          <a:srgbClr val="436D2E"/>
        </a:accent6>
        <a:hlink>
          <a:srgbClr val="3366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Mastervorlage 16_9">
  <a:themeElements>
    <a:clrScheme name="Mastervorlage 16_9 8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E2007F"/>
      </a:accent1>
      <a:accent2>
        <a:srgbClr val="4B7934"/>
      </a:accent2>
      <a:accent3>
        <a:srgbClr val="FFFFFF"/>
      </a:accent3>
      <a:accent4>
        <a:srgbClr val="000000"/>
      </a:accent4>
      <a:accent5>
        <a:srgbClr val="EEAAC0"/>
      </a:accent5>
      <a:accent6>
        <a:srgbClr val="436D2E"/>
      </a:accent6>
      <a:hlink>
        <a:srgbClr val="336699"/>
      </a:hlink>
      <a:folHlink>
        <a:srgbClr val="0099CC"/>
      </a:folHlink>
    </a:clrScheme>
    <a:fontScheme name="Mastervorlage 16_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/>
      <a:lstStyle>
        <a:defPPr eaLnBrk="1" fontAlgn="auto" hangingPunct="1">
          <a:lnSpc>
            <a:spcPct val="115000"/>
          </a:lnSpc>
          <a:spcBef>
            <a:spcPts val="0"/>
          </a:spcBef>
          <a:spcAft>
            <a:spcPts val="0"/>
          </a:spcAft>
          <a:defRPr sz="1600" b="1" baseline="0" dirty="0" smtClean="0">
            <a:solidFill>
              <a:srgbClr val="70965E"/>
            </a:solidFill>
            <a:latin typeface="Arial Narrow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baseline="0" dirty="0"/>
        </a:defPPr>
      </a:lstStyle>
    </a:txDef>
  </a:objectDefaults>
  <a:extraClrSchemeLst>
    <a:extraClrScheme>
      <a:clrScheme name="Mastervorlage 16_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vorlage 16_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vorlage 16_9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2007F"/>
        </a:accent1>
        <a:accent2>
          <a:srgbClr val="4B7934"/>
        </a:accent2>
        <a:accent3>
          <a:srgbClr val="FFFFFF"/>
        </a:accent3>
        <a:accent4>
          <a:srgbClr val="000000"/>
        </a:accent4>
        <a:accent5>
          <a:srgbClr val="EEAAC0"/>
        </a:accent5>
        <a:accent6>
          <a:srgbClr val="436D2E"/>
        </a:accent6>
        <a:hlink>
          <a:srgbClr val="3366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nsprechpartner_x0020__x00c4_nderungen xmlns="682F1A5B-2258-4A6B-9F3D-2CB8B5D3A99D">F Herrmann 2724</Ansprechpartner_x0020__x00c4_nderungen>
    <Bemerkung xmlns="682F1A5B-2258-4A6B-9F3D-2CB8B5D3A99D" xsi:nil="true"/>
    <Abteilung xmlns="682F1A5B-2258-4A6B-9F3D-2CB8B5D3A99D">Power Point</Abteilung>
    <Ansprechpartner_x0020_Erstellung xmlns="682F1A5B-2258-4A6B-9F3D-2CB8B5D3A99D">2250</Ansprechpartner_x0020_Erstellung>
    <DrucksachenNr_x002e_ xmlns="682F1A5B-2258-4A6B-9F3D-2CB8B5D3A99D">-</DrucksachenNr_x002e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1A2F6858226B4A9F3D2CB8B5D3A99D" ma:contentTypeVersion="0" ma:contentTypeDescription="Ein neues Dokument erstellen." ma:contentTypeScope="" ma:versionID="2adaf52d21f14d48927be45a580b5375">
  <xsd:schema xmlns:xsd="http://www.w3.org/2001/XMLSchema" xmlns:p="http://schemas.microsoft.com/office/2006/metadata/properties" xmlns:ns2="682F1A5B-2258-4A6B-9F3D-2CB8B5D3A99D" targetNamespace="http://schemas.microsoft.com/office/2006/metadata/properties" ma:root="true" ma:fieldsID="a83da538ac080f32a1665b148aabf910" ns2:_="">
    <xsd:import namespace="682F1A5B-2258-4A6B-9F3D-2CB8B5D3A99D"/>
    <xsd:element name="properties">
      <xsd:complexType>
        <xsd:sequence>
          <xsd:element name="documentManagement">
            <xsd:complexType>
              <xsd:all>
                <xsd:element ref="ns2:Abteilung" minOccurs="0"/>
                <xsd:element ref="ns2:Ansprechpartner_x0020_Erstellung" minOccurs="0"/>
                <xsd:element ref="ns2:Ansprechpartner_x0020__x00c4_nderungen" minOccurs="0"/>
                <xsd:element ref="ns2:DrucksachenNr_x002e_" minOccurs="0"/>
                <xsd:element ref="ns2:Bemerkung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82F1A5B-2258-4A6B-9F3D-2CB8B5D3A99D" elementFormDefault="qualified">
    <xsd:import namespace="http://schemas.microsoft.com/office/2006/documentManagement/types"/>
    <xsd:element name="Abteilung" ma:index="8" nillable="true" ma:displayName="Abt./Einsatzbereich" ma:internalName="Abteilung">
      <xsd:simpleType>
        <xsd:restriction base="dms:Text">
          <xsd:maxLength value="255"/>
        </xsd:restriction>
      </xsd:simpleType>
    </xsd:element>
    <xsd:element name="Ansprechpartner_x0020_Erstellung" ma:index="9" nillable="true" ma:displayName="RS Erstellung/Änderung" ma:default="2250" ma:internalName="Ansprechpartner_x0020_Erstellung">
      <xsd:simpleType>
        <xsd:restriction base="dms:Text">
          <xsd:maxLength value="50"/>
        </xsd:restriction>
      </xsd:simpleType>
    </xsd:element>
    <xsd:element name="Ansprechpartner_x0020__x00c4_nderungen" ma:index="10" nillable="true" ma:displayName="RS Inhalt" ma:internalName="Ansprechpartner_x0020__x00c4_nderungen">
      <xsd:simpleType>
        <xsd:restriction base="dms:Text">
          <xsd:maxLength value="50"/>
        </xsd:restriction>
      </xsd:simpleType>
    </xsd:element>
    <xsd:element name="DrucksachenNr_x002e_" ma:index="11" nillable="true" ma:displayName="Drucknr." ma:internalName="DrucksachenNr_x002e_">
      <xsd:simpleType>
        <xsd:restriction base="dms:Text">
          <xsd:maxLength value="15"/>
        </xsd:restriction>
      </xsd:simpleType>
    </xsd:element>
    <xsd:element name="Bemerkung" ma:index="12" nillable="true" ma:displayName="Bemerkung" ma:internalName="Bemerkung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72953EC-CAFD-4998-87A5-885ECF19C853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682F1A5B-2258-4A6B-9F3D-2CB8B5D3A99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579B971-6802-49C9-A8C4-F43DF3D7DD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387384-F3FE-4E64-B3A5-A98A05B2CD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F1A5B-2258-4A6B-9F3D-2CB8B5D3A99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REHAU-Powerpoint-Template_2015</Template>
  <TotalTime>0</TotalTime>
  <Words>2262</Words>
  <Application>Microsoft Office PowerPoint</Application>
  <PresentationFormat>Custom</PresentationFormat>
  <Paragraphs>547</Paragraphs>
  <Slides>43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1" baseType="lpstr">
      <vt:lpstr>Arial Black</vt:lpstr>
      <vt:lpstr>Verdana</vt:lpstr>
      <vt:lpstr>Arial</vt:lpstr>
      <vt:lpstr>Times New Roman</vt:lpstr>
      <vt:lpstr>HelveticaNeueLT W1G 47 LtCn</vt:lpstr>
      <vt:lpstr>Symbol</vt:lpstr>
      <vt:lpstr>Arial Narrow</vt:lpstr>
      <vt:lpstr>UniversalMath1 BT</vt:lpstr>
      <vt:lpstr>Calibri</vt:lpstr>
      <vt:lpstr>Helvetica Neue</vt:lpstr>
      <vt:lpstr>Wingdings</vt:lpstr>
      <vt:lpstr>REHAU-Powerpoint-Template_2015</vt:lpstr>
      <vt:lpstr>3_Mastervorlage 16_9</vt:lpstr>
      <vt:lpstr>1_Mastervorlage 16_9</vt:lpstr>
      <vt:lpstr>5_Mastervorlage 16_9</vt:lpstr>
      <vt:lpstr>Mastervorlage 16_9</vt:lpstr>
      <vt:lpstr>4_Mastervorlage 16_9</vt:lpstr>
      <vt:lpstr>Clip</vt:lpstr>
      <vt:lpstr>PowerPoint Presentation</vt:lpstr>
      <vt:lpstr>PowerPoint Presentation</vt:lpstr>
      <vt:lpstr>SYSTÉMOVÉ RIEŠENIA PRE UDRŽATEĽNÚ ARCHITEKTÚRU </vt:lpstr>
      <vt:lpstr>K téme okno</vt:lpstr>
      <vt:lpstr>Funkčný model okna</vt:lpstr>
      <vt:lpstr>Pohoda prostredia – komfort bývania </vt:lpstr>
      <vt:lpstr>Faktor tepelnej pohody         Miestny tepelný diskonfort </vt:lpstr>
      <vt:lpstr>Tepelná pohoda</vt:lpstr>
      <vt:lpstr>Nízkoenergetické, pasívne domy a plusové domy</vt:lpstr>
      <vt:lpstr>Vnútorné prostredie stavieb</vt:lpstr>
      <vt:lpstr>PowerPoint Presentation</vt:lpstr>
      <vt:lpstr> Základné vlastnosti zasklení</vt:lpstr>
      <vt:lpstr>Pri oknách sa hodnotí a uvádza   ako informácia na CE štítku:</vt:lpstr>
      <vt:lpstr>Profilové systémy REHAU</vt:lpstr>
      <vt:lpstr>Profilové systémy REHAU pre obytné budovy – od roku 2016</vt:lpstr>
      <vt:lpstr>PowerPoint Presentation</vt:lpstr>
      <vt:lpstr>MNOHOTVÁRNOSŤ TVAROV MAXIMÁLNA STABILITA AJ PRI ŠPECIÁLNYCH TVAROCH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Skúšky okien SYNEGO</vt:lpstr>
      <vt:lpstr>Potvrdenie o skúškach stavebného výrobku</vt:lpstr>
      <vt:lpstr>Potvrdenie o skúškach  stavebného výrobku (č. 40-150-152)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Pasívny dom v Kostolnej-Záriečí</vt:lpstr>
      <vt:lpstr>Dom po kompletnej obnove a nadstavbe</vt:lpstr>
      <vt:lpstr>Ekologickými riešeniami k udržateľnosti Zeme</vt:lpstr>
      <vt:lpstr>Ďakujeme za pozornosť</vt:lpstr>
    </vt:vector>
  </TitlesOfParts>
  <Company>REHAU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 Point</dc:title>
  <dc:creator>Susann Herrmann</dc:creator>
  <cp:lastModifiedBy>Marian Macko, brat 14, WS-CEE-HU+CZ+SK</cp:lastModifiedBy>
  <cp:revision>755</cp:revision>
  <dcterms:created xsi:type="dcterms:W3CDTF">2015-02-23T08:49:04Z</dcterms:created>
  <dcterms:modified xsi:type="dcterms:W3CDTF">2017-09-27T12:28:39Z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0x0101005B1A2F6858226B4A9F3D2CB8B5D3A99D</vt:lpwstr>
  </property>
  <property fmtid="{D5CDD505-2E9C-101B-9397-08002B2CF9AE}" pid="3" name="Order">
    <vt:r8>7300</vt:r8>
  </property>
</Properties>
</file>