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299" r:id="rId13"/>
    <p:sldId id="296" r:id="rId14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CC"/>
    <a:srgbClr val="FF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5" autoAdjust="0"/>
    <p:restoredTop sz="94660"/>
  </p:normalViewPr>
  <p:slideViewPr>
    <p:cSldViewPr>
      <p:cViewPr varScale="1">
        <p:scale>
          <a:sx n="92" d="100"/>
          <a:sy n="92" d="100"/>
        </p:scale>
        <p:origin x="-978" y="-102"/>
      </p:cViewPr>
      <p:guideLst>
        <p:guide orient="horz" pos="4201"/>
        <p:guide pos="2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3864" y="1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53A66E-1B1B-4680-94E3-B0414536F66D}" type="datetimeFigureOut">
              <a:rPr lang="cs-CZ"/>
              <a:pPr>
                <a:defRPr/>
              </a:pPr>
              <a:t>1.10.2017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767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3864" y="9428767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3D4507-B457-45A3-BECC-68797FE3DB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1555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864" y="1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AD0EA4-0009-4290-B822-24AFAB66D354}" type="datetimeFigureOut">
              <a:rPr lang="cs-CZ"/>
              <a:pPr>
                <a:defRPr/>
              </a:pPr>
              <a:t>1.10.2017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7" tIns="47394" rIns="94787" bIns="4739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77" y="4715154"/>
            <a:ext cx="5330786" cy="4466988"/>
          </a:xfrm>
          <a:prstGeom prst="rect">
            <a:avLst/>
          </a:prstGeom>
        </p:spPr>
        <p:txBody>
          <a:bodyPr vert="horz" lIns="94787" tIns="47394" rIns="94787" bIns="4739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767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864" y="9428767"/>
            <a:ext cx="2887385" cy="496331"/>
          </a:xfrm>
          <a:prstGeom prst="rect">
            <a:avLst/>
          </a:prstGeom>
        </p:spPr>
        <p:txBody>
          <a:bodyPr vert="horz" lIns="94787" tIns="47394" rIns="94787" bIns="47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F37BE-9160-4CF5-B101-02DD42A64D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226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86EED-F90A-4336-8BA7-CB4EE67F10A9}" type="slidenum">
              <a:rPr lang="de-DE" smtClean="0">
                <a:latin typeface="Arial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Šárka Basistová\Desktop\KLIENTI\SARKA_KLIENTI\Klienti\XELLA\2017\Ytong Dialog 2017\ppt\podklady grafika\Power Point uvod_CZ-S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16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904056" y="2895079"/>
            <a:ext cx="7772400" cy="1470025"/>
          </a:xfrm>
        </p:spPr>
        <p:txBody>
          <a:bodyPr/>
          <a:lstStyle>
            <a:lvl1pPr algn="l"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přednášky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899592" y="4725144"/>
            <a:ext cx="4873925" cy="295921"/>
          </a:xfr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Jméno přednášejícího.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Šárka Basistová\Desktop\KLIENTI\SARKA_KLIENTI\Klienti\XELLA\2016\Ytong Dialog\šablona ppt\podklady\pozadi_log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224728"/>
            <a:ext cx="5915000" cy="756000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Název kapitoly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1"/>
            <a:ext cx="8507414" cy="4133056"/>
          </a:xfrm>
        </p:spPr>
        <p:txBody>
          <a:bodyPr/>
          <a:lstStyle>
            <a:lvl1pPr marL="0" indent="0">
              <a:buClr>
                <a:srgbClr val="FFC000"/>
              </a:buClr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C000"/>
              </a:buClr>
              <a:buFont typeface="Arial" panose="020B0604020202020204" pitchFamily="34" charset="0"/>
              <a:buChar char="■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076056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E7A42-A543-4BB1-B813-E2E338A6BAE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2050" name="Picture 2" descr="C:\Users\Šárka Basistová\Desktop\KLIENTI\SARKA_KLIENTI\Klienti\XELLA\2016\Ytong Dialog\šablona ppt\podklady\logo_vnitrek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631259"/>
            <a:ext cx="1792288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A2F6D2-9658-4B56-96F5-FAB9A6AE56D5}" type="datetimeFigureOut">
              <a:rPr lang="cs-CZ"/>
              <a:pPr>
                <a:defRPr/>
              </a:pPr>
              <a:t>1.10.2017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2DB193-B335-4257-AAE2-8D705C955A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8313" y="2895079"/>
            <a:ext cx="8203679" cy="1470025"/>
          </a:xfrm>
        </p:spPr>
        <p:txBody>
          <a:bodyPr/>
          <a:lstStyle/>
          <a:p>
            <a:r>
              <a:rPr lang="cs-CZ" dirty="0" smtClean="0"/>
              <a:t>V. </a:t>
            </a:r>
            <a:r>
              <a:rPr lang="cs-CZ" dirty="0" smtClean="0"/>
              <a:t>BEZPEČNOSŤ STAVIEB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468314" y="4725144"/>
            <a:ext cx="5305204" cy="360040"/>
          </a:xfrm>
        </p:spPr>
        <p:txBody>
          <a:bodyPr/>
          <a:lstStyle/>
          <a:p>
            <a:r>
              <a:rPr lang="cs-CZ" dirty="0" smtClean="0"/>
              <a:t>Ing. </a:t>
            </a:r>
            <a:r>
              <a:rPr lang="cs-CZ" dirty="0" smtClean="0"/>
              <a:t>Július </a:t>
            </a:r>
            <a:r>
              <a:rPr lang="cs-CZ" dirty="0" err="1" smtClean="0"/>
              <a:t>Sič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Požiarna</a:t>
            </a:r>
            <a:r>
              <a:rPr lang="cs-CZ" dirty="0"/>
              <a:t> </a:t>
            </a:r>
            <a:r>
              <a:rPr lang="cs-CZ" dirty="0" err="1"/>
              <a:t>odolnosť</a:t>
            </a:r>
            <a:r>
              <a:rPr lang="cs-CZ" dirty="0"/>
              <a:t> </a:t>
            </a:r>
            <a:r>
              <a:rPr lang="cs-CZ" dirty="0" err="1"/>
              <a:t>konštrukcií</a:t>
            </a:r>
            <a:r>
              <a:rPr lang="cs-CZ" dirty="0"/>
              <a:t> </a:t>
            </a:r>
            <a:r>
              <a:rPr lang="cs-CZ" dirty="0" err="1"/>
              <a:t>Ytong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altLang="cs-CZ" b="1" dirty="0">
                <a:solidFill>
                  <a:srgbClr val="000099"/>
                </a:solidFill>
              </a:rPr>
              <a:t>http://www.ytong.sk/navrhovanie-a-konstrukcie-ytong.php</a:t>
            </a:r>
            <a:endParaRPr lang="cs-CZ" b="1" dirty="0">
              <a:solidFill>
                <a:srgbClr val="000099"/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9" b="34511"/>
          <a:stretch>
            <a:fillRect/>
          </a:stretch>
        </p:blipFill>
        <p:spPr bwMode="auto">
          <a:xfrm>
            <a:off x="755650" y="2204864"/>
            <a:ext cx="6841774" cy="34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23929" y="3645024"/>
            <a:ext cx="3384376" cy="1296144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24728"/>
            <a:ext cx="6048672" cy="756000"/>
          </a:xfrm>
        </p:spPr>
        <p:txBody>
          <a:bodyPr/>
          <a:lstStyle/>
          <a:p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odolnosť</a:t>
            </a:r>
            <a:r>
              <a:rPr lang="cs-CZ" dirty="0" smtClean="0"/>
              <a:t> </a:t>
            </a:r>
            <a:r>
              <a:rPr lang="cs-CZ" dirty="0" err="1" smtClean="0"/>
              <a:t>Ytong</a:t>
            </a:r>
            <a:r>
              <a:rPr lang="cs-CZ" dirty="0" smtClean="0"/>
              <a:t> </a:t>
            </a:r>
            <a:r>
              <a:rPr lang="cs-CZ" dirty="0" err="1" smtClean="0"/>
              <a:t>podľa</a:t>
            </a:r>
            <a:r>
              <a:rPr lang="cs-CZ" dirty="0" smtClean="0"/>
              <a:t> </a:t>
            </a:r>
            <a:r>
              <a:rPr lang="cs-CZ" dirty="0" smtClean="0"/>
              <a:t>EC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4653136"/>
            <a:ext cx="8507414" cy="10801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1600" dirty="0" err="1" smtClean="0"/>
              <a:t>Podrobne</a:t>
            </a:r>
            <a:r>
              <a:rPr lang="cs-CZ" altLang="cs-CZ" sz="1600" dirty="0" smtClean="0"/>
              <a:t> viď: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http://</a:t>
            </a:r>
            <a:r>
              <a:rPr lang="cs-CZ" altLang="cs-CZ" sz="1600" dirty="0" smtClean="0"/>
              <a:t>www.ytong.sk/pozarna-odolnost-vnutornych-nenosnych-stien.php 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http://</a:t>
            </a:r>
            <a:r>
              <a:rPr lang="cs-CZ" altLang="cs-CZ" sz="1600" dirty="0" smtClean="0"/>
              <a:t>www.ytong.sk/pozarna-odolnost-vnutornych-nosnych-stien.php</a:t>
            </a:r>
            <a:endParaRPr lang="cs-CZ" altLang="cs-CZ" sz="1600" dirty="0"/>
          </a:p>
          <a:p>
            <a:pPr>
              <a:lnSpc>
                <a:spcPct val="80000"/>
              </a:lnSpc>
            </a:pPr>
            <a:r>
              <a:rPr lang="cs-CZ" altLang="cs-CZ" sz="1600" dirty="0"/>
              <a:t>http://</a:t>
            </a:r>
            <a:r>
              <a:rPr lang="cs-CZ" altLang="cs-CZ" sz="1600" dirty="0" smtClean="0"/>
              <a:t>www.ytong.sk/pozarna-odolnost-obvodovych-stien.php</a:t>
            </a:r>
            <a:endParaRPr lang="cs-CZ" altLang="cs-CZ" sz="1600" dirty="0"/>
          </a:p>
        </p:txBody>
      </p:sp>
      <p:graphicFrame>
        <p:nvGraphicFramePr>
          <p:cNvPr id="7" name="Group 2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07780"/>
              </p:ext>
            </p:extLst>
          </p:nvPr>
        </p:nvGraphicFramePr>
        <p:xfrm>
          <a:off x="539750" y="1341438"/>
          <a:ext cx="7920038" cy="3605213"/>
        </p:xfrm>
        <a:graphic>
          <a:graphicData uri="http://schemas.openxmlformats.org/drawingml/2006/table">
            <a:tbl>
              <a:tblPr/>
              <a:tblGrid>
                <a:gridCol w="2954338"/>
                <a:gridCol w="712787"/>
                <a:gridCol w="711200"/>
                <a:gridCol w="712788"/>
                <a:gridCol w="711200"/>
                <a:gridCol w="712787"/>
                <a:gridCol w="712788"/>
                <a:gridCol w="692150"/>
              </a:tblGrid>
              <a:tr h="261938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Hrúbky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muriva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YTONG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klasifikáciu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požiarnej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odolnosti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podľaSTN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EN 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1996-1-2</a:t>
                      </a:r>
                      <a:endParaRPr kumimoji="0" lang="cs-CZ" altLang="cs-CZ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Deliace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jednovrstvové steny 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nenosné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požiarne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kritérium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EI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požiarna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odolnosť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stena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neomietnutá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stena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omietnutá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Deliace</a:t>
                      </a:r>
                      <a:r>
                        <a:rPr kumimoji="0" lang="cs-CZ" alt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jednovrstvové steny nosné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požiarne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kritérium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REI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požiarna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odolnosť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45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stena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neomietnutá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stena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omietnutá</a:t>
                      </a:r>
                      <a:r>
                        <a:rPr kumimoji="0" lang="cs-CZ" alt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</a:t>
                      </a:r>
                      <a:endParaRPr kumimoji="0" lang="cs-CZ" alt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7213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* sádrová </a:t>
                      </a: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omietka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hr. 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 mm z </a:t>
                      </a: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oboch</a:t>
                      </a:r>
                      <a:r>
                        <a:rPr kumimoji="0" lang="cs-CZ" altLang="cs-CZ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altLang="cs-CZ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strán</a:t>
                      </a:r>
                      <a:endParaRPr kumimoji="0" lang="cs-CZ" altLang="cs-CZ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290"/>
          <p:cNvSpPr>
            <a:spLocks noChangeArrowheads="1"/>
          </p:cNvSpPr>
          <p:nvPr/>
        </p:nvSpPr>
        <p:spPr bwMode="auto">
          <a:xfrm>
            <a:off x="7092950" y="1916113"/>
            <a:ext cx="647700" cy="252095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013176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3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Požární odolnost konstrukcí Ytong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8811"/>
            <a:ext cx="7273180" cy="409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5624" y="4581128"/>
            <a:ext cx="8229600" cy="79139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700" dirty="0" smtClean="0">
                <a:latin typeface="Arial" pitchFamily="34" charset="0"/>
                <a:cs typeface="Arial" pitchFamily="34" charset="0"/>
              </a:rPr>
            </a:br>
            <a:r>
              <a:rPr lang="sk-SK" dirty="0" smtClean="0">
                <a:latin typeface="Arial" pitchFamily="34" charset="0"/>
                <a:cs typeface="Arial" pitchFamily="34" charset="0"/>
              </a:rPr>
              <a:t>ĎAKUJEM  ZA  POZORNOSŤ.</a:t>
            </a:r>
            <a:r>
              <a:rPr lang="cs-CZ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700" dirty="0" smtClean="0"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V. </a:t>
            </a:r>
            <a:r>
              <a:rPr lang="cs-CZ" dirty="0" err="1" smtClean="0"/>
              <a:t>Bezpečnosť</a:t>
            </a:r>
            <a:r>
              <a:rPr lang="cs-CZ" dirty="0" smtClean="0"/>
              <a:t> </a:t>
            </a:r>
            <a:r>
              <a:rPr lang="cs-CZ" dirty="0" err="1" smtClean="0"/>
              <a:t>stavieb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Témy</a:t>
            </a:r>
            <a:r>
              <a:rPr lang="cs-CZ" dirty="0" smtClean="0"/>
              <a:t>: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Odolnosť</a:t>
            </a:r>
            <a:r>
              <a:rPr lang="cs-CZ" dirty="0" smtClean="0"/>
              <a:t> proti </a:t>
            </a:r>
            <a:r>
              <a:rPr lang="cs-CZ" dirty="0" err="1" smtClean="0"/>
              <a:t>vlámaniu</a:t>
            </a:r>
            <a:endParaRPr lang="cs-CZ" dirty="0" smtClean="0"/>
          </a:p>
          <a:p>
            <a:pPr>
              <a:buClr>
                <a:srgbClr val="FFBB00"/>
              </a:buClr>
            </a:pPr>
            <a:endParaRPr lang="cs-CZ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odolnosť</a:t>
            </a:r>
            <a:endParaRPr lang="cs-CZ" dirty="0"/>
          </a:p>
        </p:txBody>
      </p:sp>
      <p:pic>
        <p:nvPicPr>
          <p:cNvPr id="2050" name="Picture 2" descr="http://www.pluska.sk/thumb/images/gallery/ipeknebyvanie/servis-reality/radime/2014/04/bezpecnost/o_profimedia-0133674054.jpg?w=760&amp;h=430&amp;ip=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66040"/>
            <a:ext cx="4752528" cy="268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ožiarna bezpečnosť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7513"/>
            <a:ext cx="2482413" cy="22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2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Odolnosť</a:t>
            </a:r>
            <a:r>
              <a:rPr lang="cs-CZ" dirty="0" smtClean="0"/>
              <a:t> </a:t>
            </a:r>
            <a:r>
              <a:rPr lang="cs-CZ" dirty="0" err="1" smtClean="0"/>
              <a:t>voči</a:t>
            </a:r>
            <a:r>
              <a:rPr lang="cs-CZ" dirty="0" smtClean="0"/>
              <a:t> </a:t>
            </a:r>
            <a:r>
              <a:rPr lang="cs-CZ" dirty="0" err="1" smtClean="0"/>
              <a:t>vlámaniu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1"/>
            <a:ext cx="7571185" cy="4133056"/>
          </a:xfrm>
        </p:spPr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altLang="cs-CZ" dirty="0" smtClean="0"/>
              <a:t>Vyhláška </a:t>
            </a:r>
            <a:r>
              <a:rPr lang="cs-CZ" altLang="cs-CZ" dirty="0"/>
              <a:t>č. </a:t>
            </a:r>
            <a:r>
              <a:rPr lang="cs-CZ" altLang="cs-CZ" dirty="0" smtClean="0"/>
              <a:t>336/2004 </a:t>
            </a:r>
            <a:r>
              <a:rPr lang="cs-CZ" altLang="cs-CZ" dirty="0" err="1" smtClean="0"/>
              <a:t>Zb</a:t>
            </a:r>
            <a:r>
              <a:rPr lang="cs-CZ" altLang="cs-CZ" dirty="0"/>
              <a:t>., </a:t>
            </a:r>
            <a:r>
              <a:rPr lang="cs-CZ" altLang="cs-CZ" dirty="0" smtClean="0"/>
              <a:t>„o </a:t>
            </a:r>
            <a:r>
              <a:rPr lang="cs-CZ" altLang="cs-CZ" dirty="0" err="1" smtClean="0"/>
              <a:t>fyzickej</a:t>
            </a:r>
            <a:r>
              <a:rPr lang="cs-CZ" altLang="cs-CZ" dirty="0" smtClean="0"/>
              <a:t> </a:t>
            </a:r>
            <a:r>
              <a:rPr lang="cs-CZ" altLang="cs-CZ" dirty="0"/>
              <a:t>bezpečnosti a </a:t>
            </a:r>
            <a:r>
              <a:rPr lang="cs-CZ" altLang="cs-CZ" dirty="0" err="1" smtClean="0"/>
              <a:t>objektovej</a:t>
            </a:r>
            <a:r>
              <a:rPr lang="cs-CZ" altLang="cs-CZ" dirty="0" smtClean="0"/>
              <a:t> bezpečnosti“</a:t>
            </a:r>
            <a:endParaRPr lang="cs-CZ" altLang="cs-CZ" dirty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endParaRPr lang="cs-CZ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Chránený</a:t>
            </a:r>
            <a:r>
              <a:rPr lang="cs-CZ" dirty="0" smtClean="0"/>
              <a:t> </a:t>
            </a:r>
            <a:r>
              <a:rPr lang="cs-CZ" dirty="0" err="1" smtClean="0"/>
              <a:t>priestor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0099"/>
                </a:solidFill>
              </a:rPr>
              <a:t>typ </a:t>
            </a:r>
            <a:r>
              <a:rPr lang="cs-CZ" dirty="0" smtClean="0">
                <a:solidFill>
                  <a:srgbClr val="000099"/>
                </a:solidFill>
              </a:rPr>
              <a:t>4</a:t>
            </a:r>
          </a:p>
          <a:p>
            <a:pPr lvl="5" indent="0">
              <a:buClr>
                <a:srgbClr val="FFBB00"/>
              </a:buClr>
              <a:buNone/>
            </a:pPr>
            <a:r>
              <a:rPr lang="cs-CZ" dirty="0" smtClean="0"/>
              <a:t>	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300 mm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/>
              <a:t>Chránený</a:t>
            </a:r>
            <a:r>
              <a:rPr lang="cs-CZ" dirty="0"/>
              <a:t> </a:t>
            </a:r>
            <a:r>
              <a:rPr lang="cs-CZ" dirty="0" err="1"/>
              <a:t>priestor</a:t>
            </a:r>
            <a:r>
              <a:rPr lang="cs-CZ" dirty="0"/>
              <a:t> </a:t>
            </a:r>
            <a:r>
              <a:rPr lang="cs-CZ" dirty="0">
                <a:solidFill>
                  <a:srgbClr val="000099"/>
                </a:solidFill>
              </a:rPr>
              <a:t>typ </a:t>
            </a:r>
            <a:r>
              <a:rPr lang="cs-CZ" dirty="0" smtClean="0">
                <a:solidFill>
                  <a:srgbClr val="000099"/>
                </a:solidFill>
              </a:rPr>
              <a:t>3</a:t>
            </a:r>
            <a:endParaRPr lang="cs-CZ" dirty="0">
              <a:solidFill>
                <a:srgbClr val="000099"/>
              </a:solidFill>
            </a:endParaRPr>
          </a:p>
          <a:p>
            <a:pPr lvl="7" indent="0">
              <a:buClr>
                <a:srgbClr val="FFBB00"/>
              </a:buClr>
              <a:buNone/>
            </a:pPr>
            <a:r>
              <a:rPr lang="cs-CZ" dirty="0" smtClean="0"/>
              <a:t>	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murivo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r>
              <a:rPr lang="cs-CZ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cs-CZ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/>
              <a:t>Chránený</a:t>
            </a:r>
            <a:r>
              <a:rPr lang="cs-CZ" dirty="0"/>
              <a:t> </a:t>
            </a:r>
            <a:r>
              <a:rPr lang="cs-CZ" dirty="0" err="1"/>
              <a:t>priestor</a:t>
            </a:r>
            <a:r>
              <a:rPr lang="cs-CZ" dirty="0"/>
              <a:t> </a:t>
            </a:r>
            <a:r>
              <a:rPr lang="cs-CZ" dirty="0">
                <a:solidFill>
                  <a:srgbClr val="000099"/>
                </a:solidFill>
              </a:rPr>
              <a:t>typ </a:t>
            </a:r>
            <a:r>
              <a:rPr lang="cs-CZ" dirty="0" smtClean="0">
                <a:solidFill>
                  <a:srgbClr val="000099"/>
                </a:solidFill>
              </a:rPr>
              <a:t>2</a:t>
            </a:r>
            <a:endParaRPr lang="cs-CZ" dirty="0">
              <a:solidFill>
                <a:srgbClr val="000099"/>
              </a:solidFill>
            </a:endParaRPr>
          </a:p>
          <a:p>
            <a:pPr lvl="7" indent="0" fontAlgn="base">
              <a:spcAft>
                <a:spcPct val="0"/>
              </a:spcAft>
              <a:buClr>
                <a:srgbClr val="FFBB00"/>
              </a:buClr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...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murivo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r>
              <a:rPr lang="cs-CZ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100 mm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/>
              <a:t>Chránený</a:t>
            </a:r>
            <a:r>
              <a:rPr lang="cs-CZ" dirty="0"/>
              <a:t> </a:t>
            </a:r>
            <a:r>
              <a:rPr lang="cs-CZ" dirty="0" err="1"/>
              <a:t>priestor</a:t>
            </a:r>
            <a:r>
              <a:rPr lang="cs-CZ" dirty="0"/>
              <a:t> </a:t>
            </a:r>
            <a:r>
              <a:rPr lang="cs-CZ" dirty="0">
                <a:solidFill>
                  <a:srgbClr val="000099"/>
                </a:solidFill>
              </a:rPr>
              <a:t>typ </a:t>
            </a:r>
            <a:r>
              <a:rPr lang="cs-CZ" dirty="0" smtClean="0">
                <a:solidFill>
                  <a:srgbClr val="000099"/>
                </a:solidFill>
              </a:rPr>
              <a:t>1</a:t>
            </a:r>
            <a:endParaRPr lang="cs-CZ" dirty="0">
              <a:solidFill>
                <a:srgbClr val="000099"/>
              </a:solidFill>
            </a:endParaRPr>
          </a:p>
          <a:p>
            <a:pPr lvl="7" indent="0" fontAlgn="base">
              <a:spcAft>
                <a:spcPct val="0"/>
              </a:spcAft>
              <a:buClr>
                <a:srgbClr val="FFBB00"/>
              </a:buClr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	...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murivo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Ytong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akékoľvek</a:t>
            </a:r>
            <a:endParaRPr lang="cs-CZ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BB00"/>
              </a:buClr>
            </a:pPr>
            <a:endParaRPr lang="cs-CZ" dirty="0" smtClean="0"/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1628800"/>
            <a:ext cx="504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2850516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3573016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4365104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042509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odolnosť</a:t>
            </a:r>
            <a:r>
              <a:rPr lang="cs-CZ" dirty="0" smtClean="0"/>
              <a:t> </a:t>
            </a:r>
            <a:r>
              <a:rPr lang="cs-CZ" dirty="0" err="1" smtClean="0"/>
              <a:t>materiálov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klasifikácia</a:t>
            </a:r>
            <a:r>
              <a:rPr lang="cs-CZ" dirty="0" smtClean="0"/>
              <a:t> stavebných </a:t>
            </a:r>
            <a:r>
              <a:rPr lang="cs-CZ" dirty="0" err="1" smtClean="0"/>
              <a:t>výrobkov</a:t>
            </a:r>
            <a:endParaRPr lang="cs-CZ" dirty="0" smtClean="0"/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Reakcia</a:t>
            </a:r>
            <a:r>
              <a:rPr lang="cs-CZ" dirty="0" smtClean="0"/>
              <a:t> </a:t>
            </a:r>
            <a:r>
              <a:rPr lang="cs-CZ" dirty="0" smtClean="0"/>
              <a:t>na oheň	</a:t>
            </a:r>
          </a:p>
          <a:p>
            <a:pPr lvl="1" indent="0">
              <a:buClr>
                <a:srgbClr val="FFBB00"/>
              </a:buClr>
              <a:buNone/>
            </a:pPr>
            <a:r>
              <a:rPr lang="cs-CZ" dirty="0" smtClean="0"/>
              <a:t>		... </a:t>
            </a:r>
            <a:r>
              <a:rPr lang="cs-CZ" dirty="0" smtClean="0"/>
              <a:t>STN</a:t>
            </a:r>
            <a:r>
              <a:rPr lang="cs-CZ" dirty="0" smtClean="0"/>
              <a:t> </a:t>
            </a:r>
            <a:r>
              <a:rPr lang="cs-CZ" dirty="0" smtClean="0"/>
              <a:t>EN 13501-1:  </a:t>
            </a:r>
            <a:r>
              <a:rPr lang="cs-CZ" b="1" dirty="0" smtClean="0">
                <a:solidFill>
                  <a:srgbClr val="000099"/>
                </a:solidFill>
              </a:rPr>
              <a:t>A1, A2, B, C, D, E, F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Rozhodnutie</a:t>
            </a:r>
            <a:r>
              <a:rPr lang="cs-CZ" dirty="0" smtClean="0"/>
              <a:t>  </a:t>
            </a:r>
            <a:r>
              <a:rPr lang="cs-CZ" altLang="cs-CZ" dirty="0" smtClean="0"/>
              <a:t>č</a:t>
            </a:r>
            <a:r>
              <a:rPr lang="cs-CZ" altLang="cs-CZ" dirty="0"/>
              <a:t>. 94/611/ES </a:t>
            </a:r>
          </a:p>
          <a:p>
            <a:r>
              <a:rPr lang="cs-CZ" altLang="cs-CZ" dirty="0">
                <a:solidFill>
                  <a:srgbClr val="FF3300"/>
                </a:solidFill>
              </a:rPr>
              <a:t> </a:t>
            </a:r>
            <a:r>
              <a:rPr lang="cs-CZ" altLang="cs-CZ" dirty="0" smtClean="0">
                <a:solidFill>
                  <a:srgbClr val="FF3300"/>
                </a:solidFill>
              </a:rPr>
              <a:t>      </a:t>
            </a:r>
            <a:r>
              <a:rPr lang="cs-CZ" altLang="cs-CZ" dirty="0" err="1" smtClean="0">
                <a:solidFill>
                  <a:srgbClr val="000099"/>
                </a:solidFill>
              </a:rPr>
              <a:t>Zoznam</a:t>
            </a:r>
            <a:r>
              <a:rPr lang="cs-CZ" altLang="cs-CZ" dirty="0" smtClean="0">
                <a:solidFill>
                  <a:srgbClr val="000099"/>
                </a:solidFill>
              </a:rPr>
              <a:t> </a:t>
            </a:r>
            <a:r>
              <a:rPr lang="cs-CZ" altLang="cs-CZ" dirty="0" err="1" smtClean="0">
                <a:solidFill>
                  <a:srgbClr val="000099"/>
                </a:solidFill>
              </a:rPr>
              <a:t>výrobkov</a:t>
            </a:r>
            <a:r>
              <a:rPr lang="cs-CZ" altLang="cs-CZ" dirty="0" smtClean="0">
                <a:solidFill>
                  <a:srgbClr val="000099"/>
                </a:solidFill>
              </a:rPr>
              <a:t> </a:t>
            </a:r>
            <a:r>
              <a:rPr lang="cs-CZ" altLang="cs-CZ" dirty="0" err="1" smtClean="0">
                <a:solidFill>
                  <a:srgbClr val="000099"/>
                </a:solidFill>
              </a:rPr>
              <a:t>patriacich</a:t>
            </a:r>
            <a:r>
              <a:rPr lang="cs-CZ" altLang="cs-CZ" dirty="0" smtClean="0">
                <a:solidFill>
                  <a:srgbClr val="000099"/>
                </a:solidFill>
              </a:rPr>
              <a:t> </a:t>
            </a:r>
            <a:r>
              <a:rPr lang="cs-CZ" altLang="cs-CZ" dirty="0">
                <a:solidFill>
                  <a:srgbClr val="000099"/>
                </a:solidFill>
              </a:rPr>
              <a:t>do </a:t>
            </a:r>
            <a:r>
              <a:rPr lang="cs-CZ" altLang="cs-CZ" dirty="0" err="1" smtClean="0">
                <a:solidFill>
                  <a:srgbClr val="000099"/>
                </a:solidFill>
              </a:rPr>
              <a:t>tried</a:t>
            </a:r>
            <a:r>
              <a:rPr lang="cs-CZ" altLang="cs-CZ" dirty="0" smtClean="0">
                <a:solidFill>
                  <a:srgbClr val="000099"/>
                </a:solidFill>
              </a:rPr>
              <a:t> </a:t>
            </a:r>
            <a:r>
              <a:rPr lang="cs-CZ" altLang="cs-CZ" b="1" dirty="0">
                <a:solidFill>
                  <a:srgbClr val="000099"/>
                </a:solidFill>
              </a:rPr>
              <a:t>A</a:t>
            </a:r>
            <a:r>
              <a:rPr lang="cs-CZ" altLang="cs-CZ" dirty="0">
                <a:solidFill>
                  <a:srgbClr val="000099"/>
                </a:solidFill>
              </a:rPr>
              <a:t> bez </a:t>
            </a:r>
            <a:r>
              <a:rPr lang="cs-CZ" altLang="cs-CZ" dirty="0" err="1" smtClean="0">
                <a:solidFill>
                  <a:srgbClr val="000099"/>
                </a:solidFill>
              </a:rPr>
              <a:t>potreby</a:t>
            </a:r>
            <a:r>
              <a:rPr lang="cs-CZ" altLang="cs-CZ" dirty="0" smtClean="0">
                <a:solidFill>
                  <a:srgbClr val="000099"/>
                </a:solidFill>
              </a:rPr>
              <a:t> </a:t>
            </a:r>
            <a:r>
              <a:rPr lang="cs-CZ" altLang="cs-CZ" dirty="0" err="1" smtClean="0">
                <a:solidFill>
                  <a:srgbClr val="000099"/>
                </a:solidFill>
              </a:rPr>
              <a:t>skúšania</a:t>
            </a:r>
            <a:r>
              <a:rPr lang="cs-CZ" altLang="cs-CZ" dirty="0" smtClean="0">
                <a:solidFill>
                  <a:srgbClr val="000099"/>
                </a:solidFill>
              </a:rPr>
              <a:t>:</a:t>
            </a:r>
            <a:endParaRPr lang="cs-CZ" altLang="cs-CZ" dirty="0" smtClean="0">
              <a:solidFill>
                <a:srgbClr val="000099"/>
              </a:solidFill>
            </a:endParaRP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cs-CZ" altLang="cs-CZ" sz="1600" dirty="0" smtClean="0"/>
              <a:t>Cement, vápno, kamenivo, malty s </a:t>
            </a:r>
            <a:r>
              <a:rPr lang="cs-CZ" altLang="cs-CZ" sz="1600" dirty="0" err="1" smtClean="0"/>
              <a:t>anorg</a:t>
            </a:r>
            <a:r>
              <a:rPr lang="cs-CZ" altLang="cs-CZ" sz="1600" dirty="0" smtClean="0"/>
              <a:t>. </a:t>
            </a:r>
            <a:r>
              <a:rPr lang="cs-CZ" altLang="cs-CZ" sz="1600" dirty="0" err="1" smtClean="0"/>
              <a:t>spojivami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atď</a:t>
            </a:r>
            <a:r>
              <a:rPr lang="cs-CZ" altLang="cs-CZ" sz="1600" dirty="0" smtClean="0"/>
              <a:t>...</a:t>
            </a:r>
            <a:endParaRPr lang="cs-CZ" altLang="cs-CZ" dirty="0" smtClean="0">
              <a:solidFill>
                <a:srgbClr val="000099"/>
              </a:solidFill>
            </a:endParaRP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cs-CZ" altLang="cs-CZ" sz="1600" dirty="0" err="1" smtClean="0"/>
              <a:t>Dielce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z autoklávovaného </a:t>
            </a:r>
            <a:r>
              <a:rPr lang="cs-CZ" altLang="cs-CZ" sz="1600" dirty="0" err="1" smtClean="0"/>
              <a:t>pórobetónu</a:t>
            </a:r>
            <a:r>
              <a:rPr lang="cs-CZ" altLang="cs-CZ" sz="1600" dirty="0" smtClean="0"/>
              <a:t>  </a:t>
            </a:r>
            <a:r>
              <a:rPr lang="cs-CZ" altLang="cs-CZ" sz="1600" dirty="0"/>
              <a:t>...  </a:t>
            </a:r>
            <a:r>
              <a:rPr lang="cs-CZ" altLang="cs-CZ" dirty="0" smtClean="0">
                <a:solidFill>
                  <a:srgbClr val="000099"/>
                </a:solidFill>
              </a:rPr>
              <a:t>YTONG</a:t>
            </a:r>
            <a:endParaRPr lang="cs-CZ" altLang="cs-CZ" dirty="0">
              <a:solidFill>
                <a:srgbClr val="000099"/>
              </a:solidFill>
            </a:endParaRPr>
          </a:p>
          <a:p>
            <a:pPr marL="685800" lvl="2">
              <a:buFont typeface="Wingdings" panose="05000000000000000000" pitchFamily="2" charset="2"/>
              <a:buChar char="§"/>
            </a:pPr>
            <a:r>
              <a:rPr lang="cs-CZ" altLang="cs-CZ" sz="1600" dirty="0" err="1" smtClean="0"/>
              <a:t>Vápenokremičité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výrobky ... </a:t>
            </a:r>
            <a:r>
              <a:rPr lang="cs-CZ" altLang="cs-CZ" dirty="0">
                <a:solidFill>
                  <a:srgbClr val="000099"/>
                </a:solidFill>
              </a:rPr>
              <a:t>SILKA</a:t>
            </a:r>
          </a:p>
          <a:p>
            <a:pPr marL="0" lvl="1" indent="0">
              <a:buNone/>
            </a:pPr>
            <a:r>
              <a:rPr lang="cs-CZ" altLang="cs-CZ" sz="1600" dirty="0" smtClean="0"/>
              <a:t>	a </a:t>
            </a:r>
            <a:r>
              <a:rPr lang="cs-CZ" altLang="cs-CZ" sz="1600" dirty="0" err="1" smtClean="0"/>
              <a:t>ďalšie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materiály</a:t>
            </a:r>
            <a:r>
              <a:rPr lang="cs-CZ" altLang="cs-CZ" sz="1600" dirty="0" smtClean="0"/>
              <a:t>...</a:t>
            </a:r>
          </a:p>
          <a:p>
            <a:pPr marL="342900" lvl="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altLang="cs-CZ" b="1" dirty="0" err="1" smtClean="0">
                <a:solidFill>
                  <a:srgbClr val="000099"/>
                </a:solidFill>
              </a:rPr>
              <a:t>Ytong</a:t>
            </a:r>
            <a:r>
              <a:rPr lang="cs-CZ" altLang="cs-CZ" b="1" dirty="0">
                <a:solidFill>
                  <a:srgbClr val="000099"/>
                </a:solidFill>
              </a:rPr>
              <a:t>, 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Multipor</a:t>
            </a:r>
            <a:r>
              <a:rPr lang="cs-CZ" altLang="cs-CZ" b="1" dirty="0" smtClean="0">
                <a:solidFill>
                  <a:srgbClr val="000099"/>
                </a:solidFill>
              </a:rPr>
              <a:t> </a:t>
            </a:r>
            <a:r>
              <a:rPr lang="cs-CZ" altLang="cs-CZ" b="1" dirty="0">
                <a:solidFill>
                  <a:srgbClr val="000099"/>
                </a:solidFill>
              </a:rPr>
              <a:t>a </a:t>
            </a:r>
            <a:r>
              <a:rPr lang="cs-CZ" altLang="cs-CZ" b="1" dirty="0" err="1">
                <a:solidFill>
                  <a:srgbClr val="000099"/>
                </a:solidFill>
              </a:rPr>
              <a:t>Silka</a:t>
            </a:r>
            <a:r>
              <a:rPr lang="cs-CZ" altLang="cs-CZ" b="1" dirty="0">
                <a:solidFill>
                  <a:srgbClr val="000099"/>
                </a:solidFill>
              </a:rPr>
              <a:t>,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vrátane</a:t>
            </a:r>
            <a:r>
              <a:rPr lang="cs-CZ" altLang="cs-CZ" b="1" dirty="0" smtClean="0">
                <a:solidFill>
                  <a:srgbClr val="000099"/>
                </a:solidFill>
              </a:rPr>
              <a:t>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mált</a:t>
            </a:r>
            <a:r>
              <a:rPr lang="cs-CZ" altLang="cs-CZ" b="1" dirty="0">
                <a:solidFill>
                  <a:srgbClr val="000099"/>
                </a:solidFill>
              </a:rPr>
              <a:t>, </a:t>
            </a:r>
            <a:r>
              <a:rPr lang="cs-CZ" altLang="cs-CZ" b="1" dirty="0" smtClean="0">
                <a:solidFill>
                  <a:srgbClr val="000099"/>
                </a:solidFill>
              </a:rPr>
              <a:t>sú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zaradené</a:t>
            </a:r>
            <a:endParaRPr lang="cs-CZ" altLang="cs-CZ" b="1" dirty="0">
              <a:solidFill>
                <a:srgbClr val="000099"/>
              </a:solidFill>
            </a:endParaRPr>
          </a:p>
          <a:p>
            <a:r>
              <a:rPr lang="cs-CZ" altLang="cs-CZ" b="1" dirty="0">
                <a:solidFill>
                  <a:srgbClr val="000099"/>
                </a:solidFill>
              </a:rPr>
              <a:t> </a:t>
            </a:r>
            <a:r>
              <a:rPr lang="cs-CZ" altLang="cs-CZ" b="1" dirty="0" smtClean="0">
                <a:solidFill>
                  <a:srgbClr val="000099"/>
                </a:solidFill>
              </a:rPr>
              <a:t>   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medzi</a:t>
            </a:r>
            <a:r>
              <a:rPr lang="cs-CZ" altLang="cs-CZ" b="1" dirty="0" smtClean="0">
                <a:solidFill>
                  <a:srgbClr val="000099"/>
                </a:solidFill>
              </a:rPr>
              <a:t>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materiálmi</a:t>
            </a:r>
            <a:r>
              <a:rPr lang="cs-CZ" altLang="cs-CZ" b="1" dirty="0" smtClean="0">
                <a:solidFill>
                  <a:srgbClr val="000099"/>
                </a:solidFill>
              </a:rPr>
              <a:t>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triedy</a:t>
            </a:r>
            <a:r>
              <a:rPr lang="cs-CZ" altLang="cs-CZ" b="1" dirty="0" smtClean="0">
                <a:solidFill>
                  <a:srgbClr val="000099"/>
                </a:solidFill>
              </a:rPr>
              <a:t> </a:t>
            </a:r>
            <a:r>
              <a:rPr lang="cs-CZ" altLang="cs-CZ" b="1" dirty="0">
                <a:solidFill>
                  <a:srgbClr val="000099"/>
                </a:solidFill>
              </a:rPr>
              <a:t>A bez </a:t>
            </a:r>
            <a:r>
              <a:rPr lang="cs-CZ" altLang="cs-CZ" b="1" dirty="0" smtClean="0">
                <a:solidFill>
                  <a:srgbClr val="000099"/>
                </a:solidFill>
              </a:rPr>
              <a:t>nutnosti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skúšania</a:t>
            </a:r>
            <a:r>
              <a:rPr lang="cs-CZ" altLang="cs-CZ" b="1" dirty="0" smtClean="0">
                <a:solidFill>
                  <a:srgbClr val="000099"/>
                </a:solidFill>
              </a:rPr>
              <a:t>.</a:t>
            </a:r>
            <a:endParaRPr lang="cs-CZ" altLang="cs-CZ" b="1" dirty="0">
              <a:solidFill>
                <a:srgbClr val="000099"/>
              </a:solidFill>
            </a:endParaRPr>
          </a:p>
          <a:p>
            <a:pPr marL="0" lvl="1" indent="0">
              <a:buNone/>
            </a:pPr>
            <a:endParaRPr lang="cs-CZ" altLang="cs-CZ" sz="1600" b="1" dirty="0"/>
          </a:p>
          <a:p>
            <a:endParaRPr lang="cs-CZ" altLang="cs-CZ" dirty="0">
              <a:solidFill>
                <a:schemeClr val="hlink"/>
              </a:solidFill>
            </a:endParaRP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endParaRPr lang="cs-CZ" dirty="0" smtClean="0"/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70" y="1731963"/>
            <a:ext cx="504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69" y="2996952"/>
            <a:ext cx="504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278" y="4869160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odolnosť</a:t>
            </a:r>
            <a:r>
              <a:rPr lang="cs-CZ" dirty="0" smtClean="0"/>
              <a:t> </a:t>
            </a:r>
            <a:r>
              <a:rPr lang="cs-CZ" dirty="0" smtClean="0"/>
              <a:t>stav. </a:t>
            </a:r>
            <a:r>
              <a:rPr lang="cs-CZ" dirty="0" err="1" smtClean="0"/>
              <a:t>konštrukcí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smtClean="0"/>
              <a:t>Charakteristiky</a:t>
            </a: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endParaRPr lang="cs-CZ" dirty="0" smtClean="0"/>
          </a:p>
          <a:p>
            <a:r>
              <a:rPr lang="cs-CZ" altLang="cs-CZ" b="1" dirty="0"/>
              <a:t>R</a:t>
            </a:r>
            <a:r>
              <a:rPr lang="cs-CZ" altLang="cs-CZ" dirty="0"/>
              <a:t> ... 	</a:t>
            </a:r>
            <a:r>
              <a:rPr lang="cs-CZ" altLang="cs-CZ" dirty="0" err="1" smtClean="0"/>
              <a:t>Únosnosť</a:t>
            </a:r>
            <a:r>
              <a:rPr lang="cs-CZ" altLang="cs-CZ" dirty="0" smtClean="0"/>
              <a:t> </a:t>
            </a:r>
            <a:r>
              <a:rPr lang="cs-CZ" altLang="cs-CZ" dirty="0"/>
              <a:t>a stabilita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Resistance</a:t>
            </a:r>
            <a:r>
              <a:rPr lang="cs-CZ" altLang="cs-CZ" sz="1600" dirty="0"/>
              <a:t>)</a:t>
            </a:r>
          </a:p>
          <a:p>
            <a:r>
              <a:rPr lang="cs-CZ" altLang="cs-CZ" b="1" dirty="0"/>
              <a:t>E</a:t>
            </a:r>
            <a:r>
              <a:rPr lang="cs-CZ" altLang="cs-CZ" dirty="0"/>
              <a:t> ...	</a:t>
            </a:r>
            <a:r>
              <a:rPr lang="cs-CZ" altLang="cs-CZ" dirty="0" err="1" smtClean="0"/>
              <a:t>Celistvosť</a:t>
            </a:r>
            <a:r>
              <a:rPr lang="cs-CZ" altLang="cs-CZ" dirty="0" smtClean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Etancheite</a:t>
            </a:r>
            <a:r>
              <a:rPr lang="cs-CZ" altLang="cs-CZ" sz="1600" dirty="0"/>
              <a:t>)</a:t>
            </a:r>
          </a:p>
          <a:p>
            <a:r>
              <a:rPr lang="cs-CZ" altLang="cs-CZ" b="1" dirty="0"/>
              <a:t>I</a:t>
            </a:r>
            <a:r>
              <a:rPr lang="cs-CZ" altLang="cs-CZ" dirty="0"/>
              <a:t> ...	</a:t>
            </a:r>
            <a:r>
              <a:rPr lang="cs-CZ" altLang="cs-CZ" dirty="0" err="1" smtClean="0"/>
              <a:t>Izolácia</a:t>
            </a:r>
            <a:r>
              <a:rPr lang="cs-CZ" altLang="cs-CZ" dirty="0" smtClean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Insulation</a:t>
            </a:r>
            <a:r>
              <a:rPr lang="cs-CZ" altLang="cs-CZ" sz="1600" dirty="0"/>
              <a:t>)</a:t>
            </a:r>
          </a:p>
          <a:p>
            <a:r>
              <a:rPr lang="cs-CZ" altLang="cs-CZ" sz="1600" dirty="0"/>
              <a:t> </a:t>
            </a:r>
            <a:endParaRPr lang="cs-CZ" altLang="cs-CZ" sz="1600" b="1" dirty="0"/>
          </a:p>
          <a:p>
            <a:r>
              <a:rPr lang="cs-CZ" altLang="cs-CZ" sz="1600" b="1" dirty="0"/>
              <a:t>M </a:t>
            </a:r>
            <a:r>
              <a:rPr lang="cs-CZ" altLang="cs-CZ" sz="1600" dirty="0"/>
              <a:t>...	Mechanická </a:t>
            </a:r>
            <a:r>
              <a:rPr lang="cs-CZ" altLang="cs-CZ" sz="1600" dirty="0" err="1" smtClean="0"/>
              <a:t>odolnosť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Mechanical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action</a:t>
            </a:r>
            <a:r>
              <a:rPr lang="cs-CZ" altLang="cs-CZ" sz="1600" dirty="0"/>
              <a:t>) </a:t>
            </a:r>
          </a:p>
          <a:p>
            <a:endParaRPr lang="cs-CZ" altLang="cs-CZ" sz="1600" dirty="0"/>
          </a:p>
          <a:p>
            <a:r>
              <a:rPr lang="cs-CZ" altLang="cs-CZ" sz="1600" b="1" dirty="0"/>
              <a:t>W</a:t>
            </a:r>
            <a:r>
              <a:rPr lang="cs-CZ" altLang="cs-CZ" sz="1600" dirty="0"/>
              <a:t> ...	</a:t>
            </a:r>
            <a:r>
              <a:rPr lang="cs-CZ" altLang="cs-CZ" sz="1600" dirty="0" err="1" smtClean="0"/>
              <a:t>Radiácia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(tepelný tok) </a:t>
            </a:r>
          </a:p>
          <a:p>
            <a:r>
              <a:rPr lang="cs-CZ" altLang="cs-CZ" sz="1600" b="1" dirty="0"/>
              <a:t>C</a:t>
            </a:r>
            <a:r>
              <a:rPr lang="cs-CZ" altLang="cs-CZ" sz="1600" dirty="0"/>
              <a:t> ...	</a:t>
            </a:r>
            <a:r>
              <a:rPr lang="cs-CZ" altLang="cs-CZ" sz="1600" dirty="0" err="1" smtClean="0"/>
              <a:t>Samozatváranie</a:t>
            </a:r>
            <a:endParaRPr lang="cs-CZ" altLang="cs-CZ" sz="1600" b="1" dirty="0"/>
          </a:p>
          <a:p>
            <a:r>
              <a:rPr lang="cs-CZ" altLang="cs-CZ" sz="1600" b="1" dirty="0"/>
              <a:t>S</a:t>
            </a:r>
            <a:r>
              <a:rPr lang="cs-CZ" altLang="cs-CZ" sz="1600" dirty="0"/>
              <a:t> ...	</a:t>
            </a:r>
            <a:r>
              <a:rPr lang="cs-CZ" altLang="cs-CZ" sz="1600" dirty="0" err="1" smtClean="0"/>
              <a:t>Dymotesnosť</a:t>
            </a:r>
            <a:endParaRPr lang="cs-CZ" altLang="cs-CZ" sz="1600" b="1" dirty="0"/>
          </a:p>
          <a:p>
            <a:r>
              <a:rPr lang="cs-CZ" altLang="cs-CZ" sz="1600" b="1" dirty="0"/>
              <a:t>G</a:t>
            </a:r>
            <a:r>
              <a:rPr lang="cs-CZ" altLang="cs-CZ" sz="1600" dirty="0"/>
              <a:t> ...	</a:t>
            </a:r>
            <a:r>
              <a:rPr lang="cs-CZ" altLang="cs-CZ" sz="1600" dirty="0" err="1" smtClean="0"/>
              <a:t>Odolnosť</a:t>
            </a:r>
            <a:r>
              <a:rPr lang="cs-CZ" altLang="cs-CZ" sz="1600" dirty="0" smtClean="0"/>
              <a:t> </a:t>
            </a:r>
            <a:r>
              <a:rPr lang="cs-CZ" altLang="cs-CZ" sz="1600" dirty="0"/>
              <a:t>proti </a:t>
            </a:r>
            <a:r>
              <a:rPr lang="cs-CZ" altLang="cs-CZ" sz="1600" dirty="0" err="1" smtClean="0"/>
              <a:t>požiaru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sadzí</a:t>
            </a:r>
            <a:endParaRPr lang="cs-CZ" altLang="cs-CZ" sz="1600" b="1" dirty="0"/>
          </a:p>
          <a:p>
            <a:r>
              <a:rPr lang="cs-CZ" altLang="cs-CZ" sz="1600" b="1" dirty="0"/>
              <a:t>K</a:t>
            </a:r>
            <a:r>
              <a:rPr lang="cs-CZ" altLang="cs-CZ" sz="1600" dirty="0"/>
              <a:t> ...	</a:t>
            </a:r>
            <a:r>
              <a:rPr lang="cs-CZ" altLang="cs-CZ" sz="1600" dirty="0" err="1" smtClean="0"/>
              <a:t>Účinnosť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požiarnych</a:t>
            </a:r>
            <a:r>
              <a:rPr lang="cs-CZ" altLang="cs-CZ" sz="1600" dirty="0" smtClean="0"/>
              <a:t> </a:t>
            </a:r>
            <a:r>
              <a:rPr lang="cs-CZ" altLang="cs-CZ" sz="1600" dirty="0" err="1" smtClean="0"/>
              <a:t>ochránení</a:t>
            </a:r>
            <a:r>
              <a:rPr lang="cs-CZ" altLang="cs-CZ" sz="1600" dirty="0"/>
              <a:t>	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6382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128292"/>
            <a:ext cx="4061182" cy="50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5397"/>
            <a:ext cx="4071721" cy="4850591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odolnosť</a:t>
            </a:r>
            <a:r>
              <a:rPr lang="cs-CZ" dirty="0" smtClean="0"/>
              <a:t> </a:t>
            </a:r>
            <a:r>
              <a:rPr lang="cs-CZ" dirty="0" err="1" smtClean="0"/>
              <a:t>konštrukcií</a:t>
            </a:r>
            <a:r>
              <a:rPr lang="cs-CZ" dirty="0" smtClean="0"/>
              <a:t> </a:t>
            </a:r>
            <a:r>
              <a:rPr lang="cs-CZ" dirty="0" err="1" smtClean="0"/>
              <a:t>Ytong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>
              <a:solidFill>
                <a:schemeClr val="hlink"/>
              </a:solidFill>
            </a:endParaRPr>
          </a:p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endParaRPr lang="cs-CZ" dirty="0" smtClean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11188" y="1484785"/>
            <a:ext cx="7236300" cy="432070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Rectangle 5"/>
          <p:cNvSpPr txBox="1">
            <a:spLocks/>
          </p:cNvSpPr>
          <p:nvPr/>
        </p:nvSpPr>
        <p:spPr bwMode="auto">
          <a:xfrm>
            <a:off x="611188" y="3550050"/>
            <a:ext cx="7690722" cy="40011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altLang="cs-CZ" b="1" dirty="0" smtClean="0"/>
              <a:t> Protokoly o </a:t>
            </a:r>
            <a:r>
              <a:rPr lang="cs-CZ" altLang="cs-CZ" b="1" dirty="0" err="1" smtClean="0"/>
              <a:t>klasifikácii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nie</a:t>
            </a:r>
            <a:r>
              <a:rPr lang="cs-CZ" altLang="cs-CZ" b="1" dirty="0" smtClean="0"/>
              <a:t> sú </a:t>
            </a:r>
            <a:r>
              <a:rPr lang="cs-CZ" altLang="cs-CZ" b="1" dirty="0"/>
              <a:t>nutné </a:t>
            </a:r>
            <a:r>
              <a:rPr lang="cs-CZ" altLang="cs-CZ" b="1" dirty="0" smtClean="0"/>
              <a:t>  &gt;&gt;&gt;  máme    </a:t>
            </a:r>
            <a:r>
              <a:rPr lang="cs-CZ" altLang="cs-CZ" b="1" dirty="0" err="1" smtClean="0">
                <a:solidFill>
                  <a:srgbClr val="000099"/>
                </a:solidFill>
              </a:rPr>
              <a:t>Eurokódy</a:t>
            </a:r>
            <a:endParaRPr lang="cs-CZ" altLang="cs-CZ" b="1" dirty="0" smtClean="0">
              <a:solidFill>
                <a:srgbClr val="000099"/>
              </a:solidFill>
            </a:endParaRPr>
          </a:p>
        </p:txBody>
      </p:sp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95" y="3508805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Požiarna</a:t>
            </a:r>
            <a:r>
              <a:rPr lang="cs-CZ" dirty="0"/>
              <a:t> </a:t>
            </a:r>
            <a:r>
              <a:rPr lang="cs-CZ" dirty="0" err="1"/>
              <a:t>odolnosť</a:t>
            </a:r>
            <a:r>
              <a:rPr lang="cs-CZ" dirty="0"/>
              <a:t> </a:t>
            </a:r>
            <a:r>
              <a:rPr lang="cs-CZ" dirty="0" err="1"/>
              <a:t>konštrukcií</a:t>
            </a:r>
            <a:r>
              <a:rPr lang="cs-CZ" dirty="0"/>
              <a:t> </a:t>
            </a:r>
            <a:r>
              <a:rPr lang="cs-CZ" dirty="0" err="1"/>
              <a:t>Ytong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dirty="0" err="1" smtClean="0"/>
              <a:t>Eurokód</a:t>
            </a:r>
            <a:r>
              <a:rPr lang="cs-CZ" dirty="0" smtClean="0"/>
              <a:t> 6, tj. </a:t>
            </a:r>
            <a:r>
              <a:rPr lang="cs-CZ" dirty="0" smtClean="0"/>
              <a:t>STN </a:t>
            </a:r>
            <a:r>
              <a:rPr lang="cs-CZ" dirty="0" smtClean="0"/>
              <a:t>EN 1996-1-2 </a:t>
            </a:r>
            <a:r>
              <a:rPr lang="cs-CZ" dirty="0" err="1" smtClean="0"/>
              <a:t>Navrhovanie</a:t>
            </a:r>
            <a:r>
              <a:rPr lang="cs-CZ" dirty="0" smtClean="0"/>
              <a:t> </a:t>
            </a:r>
            <a:r>
              <a:rPr lang="cs-CZ" dirty="0" err="1" smtClean="0"/>
              <a:t>murovaných</a:t>
            </a:r>
            <a:r>
              <a:rPr lang="cs-CZ" dirty="0" smtClean="0"/>
              <a:t> </a:t>
            </a:r>
            <a:r>
              <a:rPr lang="cs-CZ" dirty="0" err="1" smtClean="0"/>
              <a:t>konštrukcií</a:t>
            </a:r>
            <a:endParaRPr lang="cs-CZ" dirty="0" smtClean="0"/>
          </a:p>
          <a:p>
            <a:pPr>
              <a:buClr>
                <a:srgbClr val="FFBB00"/>
              </a:buClr>
            </a:pPr>
            <a:r>
              <a:rPr lang="cs-CZ" dirty="0">
                <a:solidFill>
                  <a:srgbClr val="000099"/>
                </a:solidFill>
              </a:rPr>
              <a:t> </a:t>
            </a:r>
            <a:r>
              <a:rPr lang="cs-CZ" dirty="0" smtClean="0">
                <a:solidFill>
                  <a:srgbClr val="000099"/>
                </a:solidFill>
              </a:rPr>
              <a:t>    </a:t>
            </a:r>
            <a:r>
              <a:rPr lang="cs-CZ" dirty="0" err="1" smtClean="0">
                <a:solidFill>
                  <a:srgbClr val="000099"/>
                </a:solidFill>
              </a:rPr>
              <a:t>Časť</a:t>
            </a:r>
            <a:r>
              <a:rPr lang="cs-CZ" dirty="0" smtClean="0">
                <a:solidFill>
                  <a:srgbClr val="000099"/>
                </a:solidFill>
              </a:rPr>
              <a:t> </a:t>
            </a:r>
            <a:r>
              <a:rPr lang="cs-CZ" dirty="0" smtClean="0">
                <a:solidFill>
                  <a:srgbClr val="000099"/>
                </a:solidFill>
              </a:rPr>
              <a:t>2: </a:t>
            </a:r>
            <a:r>
              <a:rPr lang="cs-CZ" dirty="0" smtClean="0">
                <a:solidFill>
                  <a:srgbClr val="000099"/>
                </a:solidFill>
              </a:rPr>
              <a:t>Všeobecné </a:t>
            </a:r>
            <a:r>
              <a:rPr lang="cs-CZ" dirty="0" err="1" smtClean="0">
                <a:solidFill>
                  <a:srgbClr val="000099"/>
                </a:solidFill>
              </a:rPr>
              <a:t>pravidlá</a:t>
            </a:r>
            <a:r>
              <a:rPr lang="cs-CZ" dirty="0" smtClean="0">
                <a:solidFill>
                  <a:srgbClr val="000099"/>
                </a:solidFill>
              </a:rPr>
              <a:t> – </a:t>
            </a:r>
            <a:r>
              <a:rPr lang="cs-CZ" dirty="0" err="1" smtClean="0">
                <a:solidFill>
                  <a:srgbClr val="000099"/>
                </a:solidFill>
              </a:rPr>
              <a:t>Navrhovanie</a:t>
            </a:r>
            <a:r>
              <a:rPr lang="cs-CZ" dirty="0" smtClean="0">
                <a:solidFill>
                  <a:srgbClr val="000099"/>
                </a:solidFill>
              </a:rPr>
              <a:t> </a:t>
            </a:r>
            <a:r>
              <a:rPr lang="cs-CZ" dirty="0" smtClean="0">
                <a:solidFill>
                  <a:srgbClr val="000099"/>
                </a:solidFill>
              </a:rPr>
              <a:t>na účinky </a:t>
            </a:r>
            <a:r>
              <a:rPr lang="cs-CZ" dirty="0" err="1" smtClean="0">
                <a:solidFill>
                  <a:srgbClr val="000099"/>
                </a:solidFill>
              </a:rPr>
              <a:t>požiaru</a:t>
            </a:r>
            <a:endParaRPr lang="cs-CZ" dirty="0" smtClean="0">
              <a:solidFill>
                <a:srgbClr val="000099"/>
              </a:solidFill>
            </a:endParaRPr>
          </a:p>
          <a:p>
            <a:pPr>
              <a:buClr>
                <a:srgbClr val="FFBB00"/>
              </a:buClr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err="1" smtClean="0"/>
              <a:t>Príloha</a:t>
            </a:r>
            <a:r>
              <a:rPr lang="cs-CZ" dirty="0" smtClean="0"/>
              <a:t> </a:t>
            </a:r>
            <a:r>
              <a:rPr lang="cs-CZ" dirty="0" smtClean="0"/>
              <a:t>B, </a:t>
            </a:r>
            <a:r>
              <a:rPr lang="cs-CZ" dirty="0" err="1" smtClean="0"/>
              <a:t>tabuľky</a:t>
            </a:r>
            <a:r>
              <a:rPr lang="cs-CZ" dirty="0" smtClean="0"/>
              <a:t> </a:t>
            </a:r>
            <a:r>
              <a:rPr lang="cs-CZ" dirty="0" smtClean="0"/>
              <a:t>N.B.4.1 až N.B.4.6...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170027"/>
            <a:ext cx="6625108" cy="252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11188" y="3715540"/>
            <a:ext cx="6552083" cy="35934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96137" y="4365104"/>
            <a:ext cx="720080" cy="129410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7" name="Picture 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70" y="2132856"/>
            <a:ext cx="5048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983" y="3170134"/>
            <a:ext cx="481012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Požiarna</a:t>
            </a:r>
            <a:r>
              <a:rPr lang="cs-CZ" dirty="0" smtClean="0"/>
              <a:t> </a:t>
            </a:r>
            <a:r>
              <a:rPr lang="cs-CZ" dirty="0" err="1" smtClean="0"/>
              <a:t>odolnosť</a:t>
            </a:r>
            <a:r>
              <a:rPr lang="cs-CZ" dirty="0" smtClean="0"/>
              <a:t> </a:t>
            </a:r>
            <a:r>
              <a:rPr lang="cs-CZ" dirty="0" err="1" smtClean="0"/>
              <a:t>konštrukcií</a:t>
            </a:r>
            <a:r>
              <a:rPr lang="cs-CZ" dirty="0" smtClean="0"/>
              <a:t> </a:t>
            </a:r>
            <a:r>
              <a:rPr lang="cs-CZ" dirty="0" err="1" smtClean="0"/>
              <a:t>Ytong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altLang="cs-CZ" b="1" dirty="0" smtClean="0">
                <a:solidFill>
                  <a:srgbClr val="000099"/>
                </a:solidFill>
              </a:rPr>
              <a:t>http</a:t>
            </a:r>
            <a:r>
              <a:rPr lang="cs-CZ" altLang="cs-CZ" b="1" dirty="0">
                <a:solidFill>
                  <a:srgbClr val="000099"/>
                </a:solidFill>
              </a:rPr>
              <a:t>://www.ytong.sk/navrhovanie-a-konstrukcie-ytong.php</a:t>
            </a:r>
            <a:endParaRPr lang="cs-CZ" b="1" dirty="0" smtClean="0">
              <a:solidFill>
                <a:srgbClr val="000099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/>
          <a:stretch>
            <a:fillRect/>
          </a:stretch>
        </p:blipFill>
        <p:spPr bwMode="auto">
          <a:xfrm>
            <a:off x="611189" y="2110762"/>
            <a:ext cx="6481092" cy="4024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84213" y="3429000"/>
            <a:ext cx="1511523" cy="12241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086595" y="4028687"/>
            <a:ext cx="861669" cy="112850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2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Požiarna</a:t>
            </a:r>
            <a:r>
              <a:rPr lang="cs-CZ" dirty="0"/>
              <a:t> </a:t>
            </a:r>
            <a:r>
              <a:rPr lang="cs-CZ" dirty="0" err="1"/>
              <a:t>odolnosť</a:t>
            </a:r>
            <a:r>
              <a:rPr lang="cs-CZ" dirty="0"/>
              <a:t> </a:t>
            </a:r>
            <a:r>
              <a:rPr lang="cs-CZ" dirty="0" err="1"/>
              <a:t>konštrukcií</a:t>
            </a:r>
            <a:r>
              <a:rPr lang="cs-CZ" dirty="0"/>
              <a:t> </a:t>
            </a:r>
            <a:r>
              <a:rPr lang="cs-CZ" dirty="0" err="1"/>
              <a:t>Ytong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rgbClr val="FFBB00"/>
              </a:buClr>
              <a:buFont typeface="Arial" panose="020B0604020202020204" pitchFamily="34" charset="0"/>
              <a:buChar char="■"/>
            </a:pPr>
            <a:r>
              <a:rPr lang="cs-CZ" altLang="cs-CZ" b="1" dirty="0">
                <a:solidFill>
                  <a:srgbClr val="000099"/>
                </a:solidFill>
              </a:rPr>
              <a:t>http://www.ytong.sk/navrhovanie-a-konstrukcie-ytong.php</a:t>
            </a:r>
            <a:endParaRPr lang="cs-CZ" b="1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2"/>
          <a:stretch>
            <a:fillRect/>
          </a:stretch>
        </p:blipFill>
        <p:spPr bwMode="auto">
          <a:xfrm>
            <a:off x="755650" y="2183122"/>
            <a:ext cx="6408638" cy="397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75856" y="2852937"/>
            <a:ext cx="2808313" cy="131916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8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Prezentace_YD_2017_CZ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Prezentace_YD_2017_CZ</Template>
  <TotalTime>811</TotalTime>
  <Words>241</Words>
  <Application>Microsoft Office PowerPoint</Application>
  <PresentationFormat>Předvádění na obrazovce (4:3)</PresentationFormat>
  <Paragraphs>140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Prezentace_YD_2017_CZ</vt:lpstr>
      <vt:lpstr>V. BEZPEČNOSŤ STAVIEB</vt:lpstr>
      <vt:lpstr>V. Bezpečnosť stavieb</vt:lpstr>
      <vt:lpstr>Odolnosť voči vlámaniu</vt:lpstr>
      <vt:lpstr>Požiarna odolnosť materiálov</vt:lpstr>
      <vt:lpstr>Požiarna odolnosť stav. konštrukcí</vt:lpstr>
      <vt:lpstr>Požiarna odolnosť konštrukcií Ytong</vt:lpstr>
      <vt:lpstr>Požiarna odolnosť konštrukcií Ytong</vt:lpstr>
      <vt:lpstr>Požiarna odolnosť konštrukcií Ytong</vt:lpstr>
      <vt:lpstr>Požiarna odolnosť konštrukcií Ytong</vt:lpstr>
      <vt:lpstr>Požiarna odolnosť konštrukcií Ytong</vt:lpstr>
      <vt:lpstr>Požiarna odolnosť Ytong podľa EC 6</vt:lpstr>
      <vt:lpstr>Požární odolnost konstrukcí Ytong</vt:lpstr>
      <vt:lpstr> ĎAKUJEM  ZA  POZORNOSŤ.  </vt:lpstr>
    </vt:vector>
  </TitlesOfParts>
  <Company>Xella CZ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Vaclav Vetengl</dc:creator>
  <cp:lastModifiedBy>Julius Sic</cp:lastModifiedBy>
  <cp:revision>53</cp:revision>
  <cp:lastPrinted>2017-09-07T08:28:01Z</cp:lastPrinted>
  <dcterms:created xsi:type="dcterms:W3CDTF">2017-09-06T06:19:35Z</dcterms:created>
  <dcterms:modified xsi:type="dcterms:W3CDTF">2017-10-01T20:46:38Z</dcterms:modified>
</cp:coreProperties>
</file>