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8" r:id="rId3"/>
    <p:sldId id="315" r:id="rId4"/>
    <p:sldId id="316" r:id="rId5"/>
    <p:sldId id="317" r:id="rId6"/>
    <p:sldId id="319" r:id="rId7"/>
    <p:sldId id="320" r:id="rId8"/>
    <p:sldId id="302" r:id="rId9"/>
    <p:sldId id="304" r:id="rId10"/>
    <p:sldId id="303" r:id="rId11"/>
    <p:sldId id="305" r:id="rId12"/>
    <p:sldId id="324" r:id="rId13"/>
    <p:sldId id="306" r:id="rId14"/>
    <p:sldId id="308" r:id="rId15"/>
    <p:sldId id="310" r:id="rId16"/>
    <p:sldId id="311" r:id="rId17"/>
    <p:sldId id="322" r:id="rId18"/>
    <p:sldId id="323" r:id="rId19"/>
    <p:sldId id="309" r:id="rId20"/>
    <p:sldId id="312" r:id="rId21"/>
    <p:sldId id="313" r:id="rId22"/>
    <p:sldId id="321" r:id="rId23"/>
    <p:sldId id="314" r:id="rId24"/>
    <p:sldId id="296" r:id="rId2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B00"/>
    <a:srgbClr val="0099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101" autoAdjust="0"/>
  </p:normalViewPr>
  <p:slideViewPr>
    <p:cSldViewPr>
      <p:cViewPr>
        <p:scale>
          <a:sx n="100" d="100"/>
          <a:sy n="100" d="100"/>
        </p:scale>
        <p:origin x="-1146" y="-72"/>
      </p:cViewPr>
      <p:guideLst>
        <p:guide orient="horz" pos="4201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753A66E-1B1B-4680-94E3-B0414536F66D}" type="datetimeFigureOut">
              <a:rPr lang="cs-CZ"/>
              <a:pPr>
                <a:defRPr/>
              </a:pPr>
              <a:t>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767"/>
            <a:ext cx="2945862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8767"/>
            <a:ext cx="2945862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83D4507-B457-45A3-BECC-68797FE3DB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5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862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6332"/>
          </a:xfrm>
          <a:prstGeom prst="rect">
            <a:avLst/>
          </a:prstGeom>
        </p:spPr>
        <p:txBody>
          <a:bodyPr vert="horz" lIns="95559" tIns="47780" rIns="95559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DAD0EA4-0009-4290-B822-24AFAB66D354}" type="datetimeFigureOut">
              <a:rPr lang="cs-CZ"/>
              <a:pPr>
                <a:defRPr/>
              </a:pPr>
              <a:t>2.10.2017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9" tIns="47780" rIns="95559" bIns="4778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64" y="4715155"/>
            <a:ext cx="5438748" cy="4466987"/>
          </a:xfrm>
          <a:prstGeom prst="rect">
            <a:avLst/>
          </a:prstGeom>
        </p:spPr>
        <p:txBody>
          <a:bodyPr vert="horz" lIns="95559" tIns="47780" rIns="95559" bIns="4778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767"/>
            <a:ext cx="2945862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294" y="9428767"/>
            <a:ext cx="2945862" cy="496332"/>
          </a:xfrm>
          <a:prstGeom prst="rect">
            <a:avLst/>
          </a:prstGeom>
        </p:spPr>
        <p:txBody>
          <a:bodyPr vert="horz" lIns="95559" tIns="47780" rIns="95559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95F37BE-9160-4CF5-B101-02DD42A64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26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980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Vysvětlení stavební neprůzvučnosti</a:t>
            </a:r>
            <a:r>
              <a:rPr lang="cs-CZ" baseline="0" dirty="0" smtClean="0"/>
              <a:t> a laboratorní, důležité jsou detaily napojení stěn, stropu, 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669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Porovnání hodnost s okolními státy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393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Kde najdete podklady pro projektování?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746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Rozhovor, video vložit přímo do prezentace</a:t>
            </a:r>
          </a:p>
          <a:p>
            <a:endParaRPr lang="cs-CZ" dirty="0" smtClean="0"/>
          </a:p>
          <a:p>
            <a:r>
              <a:rPr lang="cs-CZ" dirty="0"/>
              <a:t>CZ - Ing. Vlastimil Kučera PhD., Centrum stavebního inženýrství, a.s.    (15 min)</a:t>
            </a:r>
          </a:p>
          <a:p>
            <a:r>
              <a:rPr lang="cs-CZ" dirty="0"/>
              <a:t>(aktivní zájem, 2 témata, polovina července dořešení témat, osobní účast, důležitá synergie témat 1 a 3 bloku, </a:t>
            </a:r>
            <a:r>
              <a:rPr lang="cs-CZ" dirty="0" err="1"/>
              <a:t>VaVe</a:t>
            </a:r>
            <a:r>
              <a:rPr lang="cs-CZ" dirty="0"/>
              <a:t> zajistí schůzku pro </a:t>
            </a:r>
            <a:r>
              <a:rPr lang="cs-CZ" dirty="0" err="1"/>
              <a:t>IvHa</a:t>
            </a:r>
            <a:r>
              <a:rPr lang="cs-CZ" dirty="0"/>
              <a:t>, </a:t>
            </a:r>
            <a:r>
              <a:rPr lang="cs-CZ" dirty="0" err="1"/>
              <a:t>PeMa</a:t>
            </a:r>
            <a:r>
              <a:rPr lang="cs-CZ" dirty="0"/>
              <a:t> a </a:t>
            </a:r>
            <a:r>
              <a:rPr lang="cs-CZ" dirty="0" err="1"/>
              <a:t>PeSi</a:t>
            </a:r>
            <a:r>
              <a:rPr lang="cs-CZ" dirty="0"/>
              <a:t>.</a:t>
            </a:r>
          </a:p>
          <a:p>
            <a:endParaRPr lang="cs-C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Člověk denně spotřebuje 8 až 16 tisíc litrů vzduchu. Přepočítáme-li to na kilogramy, dospělý člověk přijme až 13,5 kg vnitřního vzduchu a 1,5 kg venkovního vzduchu. V porovnání s 3 kg tekutin a 1 kg pevné stravy je důležitost pokojového klimatu více než zřejmá.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55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Rozhovor, video vložit přímo do prezentace</a:t>
            </a:r>
          </a:p>
          <a:p>
            <a:endParaRPr lang="cs-CZ" dirty="0" smtClean="0"/>
          </a:p>
          <a:p>
            <a:r>
              <a:rPr lang="cs-CZ" dirty="0"/>
              <a:t>CZ - Ing. Vlastimil Kučera PhD., Centrum stavebního inženýrství, a.s.    (15 min)</a:t>
            </a:r>
          </a:p>
          <a:p>
            <a:r>
              <a:rPr lang="cs-CZ" dirty="0"/>
              <a:t>(aktivní zájem, 2 témata, polovina července dořešení témat, osobní účast, důležitá synergie témat 1 a 3 bloku, </a:t>
            </a:r>
            <a:r>
              <a:rPr lang="cs-CZ" dirty="0" err="1"/>
              <a:t>VaVe</a:t>
            </a:r>
            <a:r>
              <a:rPr lang="cs-CZ" dirty="0"/>
              <a:t> zajistí schůzku pro </a:t>
            </a:r>
            <a:r>
              <a:rPr lang="cs-CZ" dirty="0" err="1"/>
              <a:t>IvHa</a:t>
            </a:r>
            <a:r>
              <a:rPr lang="cs-CZ" dirty="0"/>
              <a:t>, </a:t>
            </a:r>
            <a:r>
              <a:rPr lang="cs-CZ" dirty="0" err="1"/>
              <a:t>PeMa</a:t>
            </a:r>
            <a:r>
              <a:rPr lang="cs-CZ" dirty="0"/>
              <a:t> a </a:t>
            </a:r>
            <a:r>
              <a:rPr lang="cs-CZ" dirty="0" err="1"/>
              <a:t>PeSi</a:t>
            </a:r>
            <a:r>
              <a:rPr lang="cs-CZ" dirty="0"/>
              <a:t>.</a:t>
            </a:r>
          </a:p>
          <a:p>
            <a:endParaRPr lang="cs-C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Člověk denně spotřebuje 8 až 16 tisíc litrů vzduchu. Přepočítáme-li to na kilogramy, dospělý člověk přijme až 13,5 kg vnitřního vzduchu a 1,5 kg venkovního vzduchu. V porovnání s 3 kg tekutin a 1 kg pevné stravy je důležitost pokojového klimatu více než zřejmá.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55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Rekuperace, </a:t>
            </a:r>
            <a:r>
              <a:rPr lang="cs-CZ" dirty="0" err="1" smtClean="0"/>
              <a:t>blowerdoor</a:t>
            </a:r>
            <a:r>
              <a:rPr lang="cs-CZ" dirty="0" smtClean="0"/>
              <a:t> testy,</a:t>
            </a: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156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762">
              <a:defRPr/>
            </a:pPr>
            <a:r>
              <a:rPr lang="cs-CZ" b="1" dirty="0"/>
              <a:t>Oficiální zahájení </a:t>
            </a:r>
            <a:r>
              <a:rPr lang="cs-CZ" b="1" dirty="0" err="1"/>
              <a:t>ppm</a:t>
            </a:r>
            <a:r>
              <a:rPr lang="cs-CZ" b="1" dirty="0"/>
              <a:t> </a:t>
            </a:r>
            <a:r>
              <a:rPr lang="cs-CZ" dirty="0"/>
              <a:t>+ doplnění </a:t>
            </a:r>
            <a:r>
              <a:rPr lang="cs-CZ" dirty="0" err="1"/>
              <a:t>slidu</a:t>
            </a:r>
            <a:r>
              <a:rPr lang="cs-CZ" dirty="0"/>
              <a:t> co je to </a:t>
            </a:r>
            <a:r>
              <a:rPr lang="cs-CZ" dirty="0" err="1"/>
              <a:t>ppm</a:t>
            </a:r>
            <a:r>
              <a:rPr lang="cs-CZ" dirty="0"/>
              <a:t> + účinek na zdraví</a:t>
            </a:r>
          </a:p>
          <a:p>
            <a:pPr defTabSz="882762">
              <a:defRPr/>
            </a:pPr>
            <a:r>
              <a:rPr lang="cs-CZ" dirty="0"/>
              <a:t>Odvolávka na </a:t>
            </a:r>
            <a:r>
              <a:rPr lang="cs-CZ" dirty="0" err="1"/>
              <a:t>III.blok</a:t>
            </a:r>
            <a:r>
              <a:rPr lang="cs-CZ" dirty="0"/>
              <a:t> - </a:t>
            </a:r>
            <a:r>
              <a:rPr lang="cs-CZ" b="1" dirty="0"/>
              <a:t>Energetické a ekonomické porovnání rodinného domu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554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Hodnota 1 000 </a:t>
            </a:r>
            <a:r>
              <a:rPr lang="cs-CZ" sz="1200" dirty="0" err="1" smtClean="0"/>
              <a:t>ppm</a:t>
            </a:r>
            <a:r>
              <a:rPr lang="cs-CZ" sz="1200" dirty="0" smtClean="0"/>
              <a:t> oxidu uhličitého v interiéru je tedy horní hranicí pro kvalitní vnitřní vzduch. Při zvýšené koncentraci oxidu uhličitého v interiéru nad 1 000 </a:t>
            </a:r>
            <a:r>
              <a:rPr lang="cs-CZ" sz="1200" dirty="0" err="1" smtClean="0"/>
              <a:t>ppm</a:t>
            </a:r>
            <a:r>
              <a:rPr lang="cs-CZ" sz="1200" dirty="0" smtClean="0"/>
              <a:t> dochází obvykle k únavě, nesoustředěnosti a ospalosti osob, které se zde zdržují. Vzduch s koncentrací oxidu uhličitého nad 1 500 </a:t>
            </a:r>
            <a:r>
              <a:rPr lang="cs-CZ" sz="1200" dirty="0" err="1" smtClean="0"/>
              <a:t>ppm</a:t>
            </a:r>
            <a:r>
              <a:rPr lang="cs-CZ" sz="1200" dirty="0" smtClean="0"/>
              <a:t> v interiéru je považován za již vydýchaný a tedy znehodnocený vzduch. I když bezpečná hranice koncentrace oxidu uhličitého, která nezpůsobuje člověku vážná zdravotní rizika je 5 000 </a:t>
            </a:r>
            <a:r>
              <a:rPr lang="cs-CZ" sz="1200" dirty="0" err="1" smtClean="0"/>
              <a:t>ppm</a:t>
            </a:r>
            <a:r>
              <a:rPr lang="cs-CZ" sz="1200" dirty="0" smtClean="0"/>
              <a:t>, je důležité udržovat koncentraci CO</a:t>
            </a:r>
            <a:r>
              <a:rPr lang="cs-CZ" sz="1200" baseline="-25000" dirty="0" smtClean="0"/>
              <a:t>2</a:t>
            </a:r>
            <a:r>
              <a:rPr lang="cs-CZ" sz="1200" dirty="0" smtClean="0"/>
              <a:t> pod jedním tisícem </a:t>
            </a:r>
            <a:r>
              <a:rPr lang="cs-CZ" sz="1200" dirty="0" err="1" smtClean="0"/>
              <a:t>ppm</a:t>
            </a:r>
            <a:r>
              <a:rPr lang="cs-CZ" sz="1200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8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Hodnota 1 000 </a:t>
            </a:r>
            <a:r>
              <a:rPr lang="cs-CZ" sz="1200" dirty="0" err="1" smtClean="0"/>
              <a:t>ppm</a:t>
            </a:r>
            <a:r>
              <a:rPr lang="cs-CZ" sz="1200" dirty="0" smtClean="0"/>
              <a:t> oxidu uhličitého v interiéru je tedy horní hranicí pro kvalitní vnitřní vzduch. Při zvýšené koncentraci oxidu uhličitého v interiéru nad 1 000 </a:t>
            </a:r>
            <a:r>
              <a:rPr lang="cs-CZ" sz="1200" dirty="0" err="1" smtClean="0"/>
              <a:t>ppm</a:t>
            </a:r>
            <a:r>
              <a:rPr lang="cs-CZ" sz="1200" dirty="0" smtClean="0"/>
              <a:t> dochází obvykle k únavě, nesoustředěnosti a ospalosti osob, které se zde zdržují. Vzduch s koncentrací oxidu uhličitého nad 1 500 </a:t>
            </a:r>
            <a:r>
              <a:rPr lang="cs-CZ" sz="1200" dirty="0" err="1" smtClean="0"/>
              <a:t>ppm</a:t>
            </a:r>
            <a:r>
              <a:rPr lang="cs-CZ" sz="1200" dirty="0" smtClean="0"/>
              <a:t> v interiéru je považován za již vydýchaný a tedy znehodnocený vzduch. I když bezpečná hranice koncentrace oxidu uhličitého, která nezpůsobuje člověku vážná zdravotní rizika je 5 000 </a:t>
            </a:r>
            <a:r>
              <a:rPr lang="cs-CZ" sz="1200" dirty="0" err="1" smtClean="0"/>
              <a:t>ppm</a:t>
            </a:r>
            <a:r>
              <a:rPr lang="cs-CZ" sz="1200" dirty="0" smtClean="0"/>
              <a:t>, je důležité udržovat koncentraci CO</a:t>
            </a:r>
            <a:r>
              <a:rPr lang="cs-CZ" sz="1200" baseline="-25000" dirty="0" smtClean="0"/>
              <a:t>2</a:t>
            </a:r>
            <a:r>
              <a:rPr lang="cs-CZ" sz="1200" dirty="0" smtClean="0"/>
              <a:t> pod jedním tisícem </a:t>
            </a:r>
            <a:r>
              <a:rPr lang="cs-CZ" sz="1200" dirty="0" err="1" smtClean="0"/>
              <a:t>ppm</a:t>
            </a:r>
            <a:r>
              <a:rPr lang="cs-CZ" sz="1200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083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Tipovačka</a:t>
            </a:r>
            <a:r>
              <a:rPr lang="cs-CZ" dirty="0" smtClean="0"/>
              <a:t>, kolik je nyní </a:t>
            </a:r>
            <a:r>
              <a:rPr lang="cs-CZ" dirty="0" err="1" smtClean="0"/>
              <a:t>ppm</a:t>
            </a:r>
            <a:r>
              <a:rPr lang="cs-CZ" dirty="0" smtClean="0"/>
              <a:t> a kolik bude na konci konference </a:t>
            </a:r>
            <a:r>
              <a:rPr lang="cs-CZ" smtClean="0"/>
              <a:t>u větrání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0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Rozhovor, video vložit přímo do prezentace</a:t>
            </a:r>
          </a:p>
          <a:p>
            <a:endParaRPr lang="cs-CZ" dirty="0" smtClean="0"/>
          </a:p>
          <a:p>
            <a:r>
              <a:rPr lang="cs-CZ" dirty="0"/>
              <a:t>CZ - Ing. Vlastimil Kučera PhD., Centrum stavebního inženýrství, a.s.    (15 min)</a:t>
            </a:r>
          </a:p>
          <a:p>
            <a:r>
              <a:rPr lang="cs-CZ" dirty="0"/>
              <a:t>(aktivní zájem, 2 témata, polovina července dořešení témat, osobní účast, důležitá synergie témat 1 a 3 bloku, </a:t>
            </a:r>
            <a:r>
              <a:rPr lang="cs-CZ" dirty="0" err="1"/>
              <a:t>VaVe</a:t>
            </a:r>
            <a:r>
              <a:rPr lang="cs-CZ" dirty="0"/>
              <a:t> zajistí schůzku pro </a:t>
            </a:r>
            <a:r>
              <a:rPr lang="cs-CZ" dirty="0" err="1"/>
              <a:t>IvHa</a:t>
            </a:r>
            <a:r>
              <a:rPr lang="cs-CZ" dirty="0"/>
              <a:t>, </a:t>
            </a:r>
            <a:r>
              <a:rPr lang="cs-CZ" dirty="0" err="1"/>
              <a:t>PeMa</a:t>
            </a:r>
            <a:r>
              <a:rPr lang="cs-CZ" dirty="0"/>
              <a:t> a </a:t>
            </a:r>
            <a:r>
              <a:rPr lang="cs-CZ" dirty="0" err="1"/>
              <a:t>PeSi</a:t>
            </a:r>
            <a:r>
              <a:rPr lang="cs-CZ" dirty="0"/>
              <a:t>.</a:t>
            </a:r>
          </a:p>
          <a:p>
            <a:endParaRPr lang="cs-CZ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Člověk denně spotřebuje 8 až 16 tisíc litrů vzduchu. Přepočítáme-li to na kilogramy, dospělý člověk přijme až 13,5 kg vnitřního vzduchu a 1,5 kg venkovního vzduchu. V porovnání s 3 kg tekutin a 1 kg pevné stravy je důležitost pokojového klimatu více než zřejmá.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55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86EED-F90A-4336-8BA7-CB4EE67F10A9}" type="slidenum">
              <a:rPr lang="de-DE" smtClean="0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23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Zvětšit</a:t>
            </a:r>
            <a:r>
              <a:rPr lang="cs-CZ" baseline="0" dirty="0" smtClean="0"/>
              <a:t> tabulku, vymazat poznámky, doplnit </a:t>
            </a:r>
            <a:r>
              <a:rPr lang="cs-CZ" baseline="0" dirty="0" err="1" smtClean="0"/>
              <a:t>česko</a:t>
            </a:r>
            <a:r>
              <a:rPr lang="cs-CZ" baseline="0" dirty="0" smtClean="0"/>
              <a:t>, prověřit hodnoty v tabulce, sjednotit do jedné </a:t>
            </a:r>
            <a:r>
              <a:rPr lang="cs-CZ" baseline="0" dirty="0" err="1" smtClean="0"/>
              <a:t>tab</a:t>
            </a:r>
            <a:r>
              <a:rPr lang="cs-CZ" baseline="0" dirty="0" smtClean="0"/>
              <a:t>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45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4392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Požadavek akustických studií pro RD, může vyžadovat stavební úřad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47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Hodnoty v normě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5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Hodnoty v normě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57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5F37BE-9160-4CF5-B101-02DD42A64D31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75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Šárka Basistová\Desktop\KLIENTI\SARKA_KLIENTI\Klienti\XELLA\2017\Ytong Dialog 2017\ppt\podklady grafika\Power Point uvod_CZ-S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04056" y="2895079"/>
            <a:ext cx="7772400" cy="14700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přednášky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4725144"/>
            <a:ext cx="4873925" cy="295921"/>
          </a:xfr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Jméno přednášejícího.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Šárka Basistová\Desktop\KLIENTI\SARKA_KLIENTI\Klienti\XELLA\2016\Ytong Dialog\šablona ppt\podklady\pozadi_log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24728"/>
            <a:ext cx="5915000" cy="756000"/>
          </a:xfrm>
        </p:spPr>
        <p:txBody>
          <a:bodyPr/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kapitoly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1"/>
            <a:ext cx="8507414" cy="4133056"/>
          </a:xfrm>
        </p:spPr>
        <p:txBody>
          <a:bodyPr/>
          <a:lstStyle>
            <a:lvl1pPr marL="0" indent="0">
              <a:buClr>
                <a:srgbClr val="FFC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C000"/>
              </a:buClr>
              <a:buFont typeface="Arial" panose="020B0604020202020204" pitchFamily="34" charset="0"/>
              <a:buChar char="■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000"/>
              </a:buClr>
              <a:buFont typeface="Arial" panose="020B0604020202020204" pitchFamily="34" charset="0"/>
              <a:buChar char="■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000"/>
              </a:buClr>
              <a:buFont typeface="Arial" panose="020B0604020202020204" pitchFamily="34" charset="0"/>
              <a:buChar char="■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C000"/>
              </a:buClr>
              <a:buFont typeface="Arial" panose="020B0604020202020204" pitchFamily="34" charset="0"/>
              <a:buChar char="■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076056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7A42-A543-4BB1-B813-E2E338A6BA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2050" name="Picture 2" descr="C:\Users\Šárka Basistová\Desktop\KLIENTI\SARKA_KLIENTI\Klienti\XELLA\2016\Ytong Dialog\šablona ppt\podklady\logo_vnitre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31259"/>
            <a:ext cx="1792288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2F6D2-9658-4B56-96F5-FAB9A6AE56D5}" type="datetimeFigureOut">
              <a:rPr lang="cs-CZ"/>
              <a:pPr>
                <a:defRPr/>
              </a:pPr>
              <a:t>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2DB193-B335-4257-AAE2-8D705C955A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8313" y="2895079"/>
            <a:ext cx="8203679" cy="1470025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 DIALOG 2017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539552" y="4293096"/>
            <a:ext cx="6408712" cy="360040"/>
          </a:xfrm>
        </p:spPr>
        <p:txBody>
          <a:bodyPr/>
          <a:lstStyle/>
          <a:p>
            <a:r>
              <a:rPr lang="cs-CZ" sz="3200" dirty="0" smtClean="0"/>
              <a:t>Blok I: Úvod do problematiky</a:t>
            </a:r>
          </a:p>
          <a:p>
            <a:endParaRPr lang="cs-CZ" dirty="0"/>
          </a:p>
          <a:p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Ing. Július  SIČ</a:t>
            </a:r>
          </a:p>
          <a:p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Technický </a:t>
            </a:r>
            <a:r>
              <a:rPr lang="cs-CZ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poradca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4728"/>
            <a:ext cx="8291264" cy="4212384"/>
          </a:xfrm>
        </p:spPr>
        <p:txBody>
          <a:bodyPr/>
          <a:lstStyle/>
          <a:p>
            <a:r>
              <a:rPr lang="cs-CZ" sz="2400" b="1" dirty="0">
                <a:solidFill>
                  <a:prstClr val="black"/>
                </a:solidFill>
              </a:rPr>
              <a:t>2) </a:t>
            </a:r>
            <a:r>
              <a:rPr lang="cs-CZ" sz="2400" b="1" dirty="0" smtClean="0">
                <a:solidFill>
                  <a:prstClr val="black"/>
                </a:solidFill>
              </a:rPr>
              <a:t>Akustika </a:t>
            </a:r>
            <a:r>
              <a:rPr lang="cs-CZ" sz="2400" b="1" dirty="0">
                <a:solidFill>
                  <a:prstClr val="black"/>
                </a:solidFill>
              </a:rPr>
              <a:t>- </a:t>
            </a:r>
            <a:r>
              <a:rPr lang="cs-CZ" sz="2400" b="1" dirty="0" smtClean="0">
                <a:solidFill>
                  <a:prstClr val="black"/>
                </a:solidFill>
              </a:rPr>
              <a:t>obvodový plášť</a:t>
            </a:r>
            <a:br>
              <a:rPr lang="cs-CZ" sz="2400" b="1" dirty="0" smtClean="0">
                <a:solidFill>
                  <a:prstClr val="black"/>
                </a:solidFill>
              </a:rPr>
            </a:br>
            <a:r>
              <a:rPr lang="cs-CZ" sz="2400" b="1" dirty="0">
                <a:solidFill>
                  <a:prstClr val="black"/>
                </a:solidFill>
              </a:rPr>
              <a:t/>
            </a:r>
            <a:br>
              <a:rPr lang="cs-CZ" sz="2400" b="1" dirty="0">
                <a:solidFill>
                  <a:prstClr val="black"/>
                </a:solidFill>
              </a:rPr>
            </a:br>
            <a:r>
              <a:rPr lang="cs-CZ" sz="1800" dirty="0" smtClean="0">
                <a:solidFill>
                  <a:prstClr val="black"/>
                </a:solidFill>
              </a:rPr>
              <a:t>STN </a:t>
            </a:r>
            <a:r>
              <a:rPr lang="cs-CZ" sz="1800" dirty="0">
                <a:solidFill>
                  <a:prstClr val="black"/>
                </a:solidFill>
              </a:rPr>
              <a:t>73 </a:t>
            </a:r>
            <a:r>
              <a:rPr lang="cs-CZ" sz="1800" dirty="0" smtClean="0">
                <a:solidFill>
                  <a:prstClr val="black"/>
                </a:solidFill>
              </a:rPr>
              <a:t>0532 – </a:t>
            </a:r>
            <a:r>
              <a:rPr lang="cs-CZ" sz="1800" dirty="0" err="1" smtClean="0">
                <a:solidFill>
                  <a:prstClr val="black"/>
                </a:solidFill>
              </a:rPr>
              <a:t>Požiadavky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na </a:t>
            </a:r>
            <a:r>
              <a:rPr lang="cs-CZ" sz="1800" dirty="0" err="1" smtClean="0">
                <a:solidFill>
                  <a:prstClr val="black"/>
                </a:solidFill>
              </a:rPr>
              <a:t>zvukovú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err="1" smtClean="0">
                <a:solidFill>
                  <a:prstClr val="black"/>
                </a:solidFill>
              </a:rPr>
              <a:t>izoláciu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obvodových </a:t>
            </a:r>
            <a:r>
              <a:rPr lang="cs-CZ" sz="1800" dirty="0" err="1" smtClean="0">
                <a:solidFill>
                  <a:prstClr val="black"/>
                </a:solidFill>
              </a:rPr>
              <a:t>plášťov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a </a:t>
            </a:r>
            <a:r>
              <a:rPr lang="cs-CZ" sz="1800" dirty="0" err="1" smtClean="0">
                <a:solidFill>
                  <a:prstClr val="black"/>
                </a:solidFill>
              </a:rPr>
              <a:t>ich</a:t>
            </a:r>
            <a:r>
              <a:rPr lang="cs-CZ" sz="1800" dirty="0" smtClean="0">
                <a:solidFill>
                  <a:prstClr val="black"/>
                </a:solidFill>
              </a:rPr>
              <a:t> častí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2914" y="1991735"/>
            <a:ext cx="4416310" cy="225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1778623"/>
            <a:ext cx="67437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 bwMode="auto">
          <a:xfrm>
            <a:off x="518547" y="2580024"/>
            <a:ext cx="5915000" cy="169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580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3105"/>
            <a:ext cx="6264696" cy="5432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Přímá spojnice 12"/>
          <p:cNvCxnSpPr/>
          <p:nvPr/>
        </p:nvCxnSpPr>
        <p:spPr>
          <a:xfrm>
            <a:off x="5004048" y="2420888"/>
            <a:ext cx="0" cy="360040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04048" y="2780928"/>
            <a:ext cx="432048" cy="0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5004048" y="2420888"/>
            <a:ext cx="432048" cy="0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5436096" y="2420888"/>
            <a:ext cx="0" cy="360040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404663"/>
            <a:ext cx="4392488" cy="599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8"/>
          <a:stretch>
            <a:fillRect/>
          </a:stretch>
        </p:blipFill>
        <p:spPr bwMode="auto">
          <a:xfrm>
            <a:off x="4355976" y="2996952"/>
            <a:ext cx="416890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88384" y="2204864"/>
            <a:ext cx="3267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</a:t>
            </a:r>
            <a:r>
              <a:rPr lang="cs-CZ" sz="3200" b="1" dirty="0" smtClean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50dB</a:t>
            </a:r>
            <a:endParaRPr lang="cs-CZ" sz="3200" b="1" dirty="0">
              <a:solidFill>
                <a:srgbClr val="FFB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932040" y="5085184"/>
            <a:ext cx="35868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Ytong</a:t>
            </a:r>
            <a:r>
              <a:rPr lang="cs-CZ" sz="2400" b="1" dirty="0" smtClean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LAMBDA YQ 450</a:t>
            </a:r>
            <a:endParaRPr lang="cs-CZ" sz="2400" b="1" dirty="0">
              <a:solidFill>
                <a:srgbClr val="FFB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b="1" dirty="0" smtClean="0">
              <a:solidFill>
                <a:srgbClr val="FFB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6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Akustika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vnútorný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priestor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66" b="41266"/>
          <a:stretch/>
        </p:blipFill>
        <p:spPr bwMode="auto">
          <a:xfrm>
            <a:off x="-180528" y="-675456"/>
            <a:ext cx="8795385" cy="567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6228184" y="3573016"/>
            <a:ext cx="0" cy="216024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H="1">
            <a:off x="6228184" y="3789040"/>
            <a:ext cx="720080" cy="0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6948264" y="3573016"/>
            <a:ext cx="0" cy="216024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6228184" y="3573016"/>
            <a:ext cx="720080" cy="0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6228184" y="4005064"/>
            <a:ext cx="0" cy="216024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6228184" y="4221088"/>
            <a:ext cx="720080" cy="0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V="1">
            <a:off x="6948264" y="4005064"/>
            <a:ext cx="0" cy="216024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>
            <a:off x="6228184" y="4005064"/>
            <a:ext cx="720080" cy="0"/>
          </a:xfrm>
          <a:prstGeom prst="line">
            <a:avLst/>
          </a:prstGeom>
          <a:ln w="38100">
            <a:solidFill>
              <a:srgbClr val="FFB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6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68744"/>
            <a:ext cx="6048672" cy="756000"/>
          </a:xfrm>
        </p:spPr>
        <p:txBody>
          <a:bodyPr/>
          <a:lstStyle/>
          <a:p>
            <a:r>
              <a:rPr lang="sk-SK" sz="2400" b="1" dirty="0" err="1" smtClean="0"/>
              <a:t>Rw</a:t>
            </a:r>
            <a:r>
              <a:rPr lang="sk-SK" sz="2400" b="1" dirty="0" smtClean="0"/>
              <a:t>  </a:t>
            </a:r>
            <a:r>
              <a:rPr lang="sk-SK" sz="2400" b="1" dirty="0" err="1" smtClean="0"/>
              <a:t>vs</a:t>
            </a:r>
            <a:r>
              <a:rPr lang="sk-SK" sz="2400" b="1" dirty="0" smtClean="0"/>
              <a:t>  </a:t>
            </a:r>
            <a:r>
              <a:rPr lang="sk-SK" sz="2400" b="1" dirty="0" err="1" smtClean="0"/>
              <a:t>R´w</a:t>
            </a:r>
            <a:r>
              <a:rPr lang="sk-SK" sz="2400" b="1" dirty="0" smtClean="0"/>
              <a:t> (niekedy rozdiel až 10 dB)</a:t>
            </a:r>
            <a:endParaRPr lang="cs-CZ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1" y="3717032"/>
            <a:ext cx="4967126" cy="250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4968552" cy="249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3688" y="2177861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 smtClean="0"/>
              <a:t>Laboratórium</a:t>
            </a:r>
            <a:endParaRPr lang="cs-CZ" sz="2000" dirty="0" smtClean="0"/>
          </a:p>
          <a:p>
            <a:endParaRPr lang="sk-SK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868144" y="4869160"/>
            <a:ext cx="10550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dirty="0" smtClean="0"/>
              <a:t>Budova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65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Akustika </a:t>
            </a:r>
            <a:r>
              <a:rPr lang="sk-SK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EU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1" y="1340768"/>
            <a:ext cx="8178154" cy="439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1567508" y="1628800"/>
            <a:ext cx="576064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6228184" y="1629298"/>
            <a:ext cx="576064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971600" y="3212976"/>
            <a:ext cx="7200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4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nájdeme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podklady YTONG?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3816424" cy="540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5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8728" y="2878879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uzavretých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miestnostiach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trávi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väčšina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 nás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života. </a:t>
            </a:r>
          </a:p>
        </p:txBody>
      </p:sp>
    </p:spTree>
    <p:extLst>
      <p:ext uri="{BB962C8B-B14F-4D97-AF65-F5344CB8AC3E}">
        <p14:creationId xmlns:p14="http://schemas.microsoft.com/office/powerpoint/2010/main" val="23366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5"/>
            <a:ext cx="7056785" cy="45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7545" y="260648"/>
            <a:ext cx="4780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3) </a:t>
            </a:r>
            <a:r>
              <a:rPr lang="cs-CZ" sz="2800" b="1" dirty="0" err="1"/>
              <a:t>Vetranie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522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" y="260648"/>
            <a:ext cx="5915000" cy="756000"/>
          </a:xfrm>
        </p:spPr>
        <p:txBody>
          <a:bodyPr/>
          <a:lstStyle/>
          <a:p>
            <a:r>
              <a:rPr lang="cs-CZ" sz="2600" b="1" dirty="0"/>
              <a:t>3) </a:t>
            </a:r>
            <a:r>
              <a:rPr lang="cs-CZ" sz="2600" b="1" dirty="0" err="1" smtClean="0"/>
              <a:t>Vetranie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1" cy="4133056"/>
          </a:xfrm>
        </p:spPr>
        <p:txBody>
          <a:bodyPr/>
          <a:lstStyle/>
          <a:p>
            <a:r>
              <a:rPr lang="cs-CZ" sz="1600" b="1" dirty="0" smtClean="0"/>
              <a:t>Obytné </a:t>
            </a:r>
            <a:r>
              <a:rPr lang="cs-CZ" sz="1600" b="1" dirty="0" err="1" smtClean="0"/>
              <a:t>miestnosti</a:t>
            </a:r>
            <a:endParaRPr lang="cs-CZ" sz="1600" b="1" dirty="0"/>
          </a:p>
          <a:p>
            <a:r>
              <a:rPr lang="cs-CZ" sz="1600" dirty="0" err="1" smtClean="0"/>
              <a:t>Musia</a:t>
            </a:r>
            <a:r>
              <a:rPr lang="cs-CZ" sz="1600" dirty="0" smtClean="0"/>
              <a:t> mať </a:t>
            </a:r>
            <a:r>
              <a:rPr lang="cs-CZ" sz="1600" dirty="0" err="1" smtClean="0"/>
              <a:t>zaistené</a:t>
            </a:r>
            <a:r>
              <a:rPr lang="cs-CZ" sz="1600" dirty="0" smtClean="0"/>
              <a:t> </a:t>
            </a:r>
            <a:r>
              <a:rPr lang="cs-CZ" sz="1600" dirty="0" err="1" smtClean="0"/>
              <a:t>dostatočné</a:t>
            </a:r>
            <a:r>
              <a:rPr lang="cs-CZ" sz="1600" dirty="0" smtClean="0"/>
              <a:t> </a:t>
            </a:r>
            <a:r>
              <a:rPr lang="cs-CZ" sz="1600" dirty="0" err="1" smtClean="0"/>
              <a:t>vetranie</a:t>
            </a:r>
            <a:r>
              <a:rPr lang="cs-CZ" sz="1600" dirty="0" smtClean="0"/>
              <a:t> </a:t>
            </a:r>
            <a:r>
              <a:rPr lang="cs-CZ" sz="1600" dirty="0" err="1" smtClean="0"/>
              <a:t>vonkajším</a:t>
            </a:r>
            <a:r>
              <a:rPr lang="cs-CZ" sz="1600" dirty="0" smtClean="0"/>
              <a:t> </a:t>
            </a:r>
            <a:r>
              <a:rPr lang="cs-CZ" sz="1600" dirty="0" err="1" smtClean="0"/>
              <a:t>vzduchom</a:t>
            </a:r>
            <a:r>
              <a:rPr lang="cs-CZ" sz="1600" dirty="0" smtClean="0"/>
              <a:t> a </a:t>
            </a:r>
            <a:r>
              <a:rPr lang="cs-CZ" sz="1600" dirty="0" err="1" smtClean="0"/>
              <a:t>vykurovanie</a:t>
            </a:r>
            <a:r>
              <a:rPr lang="cs-CZ" sz="1600" dirty="0" smtClean="0"/>
              <a:t> </a:t>
            </a:r>
            <a:r>
              <a:rPr lang="cs-CZ" sz="1600" dirty="0"/>
              <a:t>v </a:t>
            </a:r>
            <a:r>
              <a:rPr lang="cs-CZ" sz="1600" dirty="0" err="1" smtClean="0"/>
              <a:t>súlade</a:t>
            </a:r>
            <a:r>
              <a:rPr lang="cs-CZ" sz="1600" dirty="0" smtClean="0"/>
              <a:t> s</a:t>
            </a:r>
            <a:r>
              <a:rPr lang="cs-CZ" sz="1600" dirty="0"/>
              <a:t> normovými hodnotami. Podrobné </a:t>
            </a:r>
            <a:r>
              <a:rPr lang="cs-CZ" sz="1600" dirty="0" err="1" smtClean="0"/>
              <a:t>požiadavky</a:t>
            </a:r>
            <a:r>
              <a:rPr lang="cs-CZ" sz="1600" dirty="0" smtClean="0"/>
              <a:t> </a:t>
            </a:r>
            <a:r>
              <a:rPr lang="cs-CZ" sz="1600" dirty="0"/>
              <a:t>na </a:t>
            </a:r>
            <a:r>
              <a:rPr lang="cs-CZ" sz="1600" dirty="0" err="1" smtClean="0"/>
              <a:t>vetranie</a:t>
            </a:r>
            <a:r>
              <a:rPr lang="cs-CZ" sz="1600" dirty="0" smtClean="0"/>
              <a:t> </a:t>
            </a:r>
            <a:r>
              <a:rPr lang="cs-CZ" sz="1600" dirty="0" err="1" smtClean="0"/>
              <a:t>bytov</a:t>
            </a:r>
            <a:r>
              <a:rPr lang="cs-CZ" sz="1600" dirty="0" smtClean="0"/>
              <a:t> a bytových domov </a:t>
            </a:r>
            <a:r>
              <a:rPr lang="cs-CZ" sz="1600" dirty="0" err="1" smtClean="0"/>
              <a:t>vrátane</a:t>
            </a:r>
            <a:r>
              <a:rPr lang="cs-CZ" sz="1600" dirty="0" smtClean="0"/>
              <a:t>  </a:t>
            </a:r>
            <a:r>
              <a:rPr lang="cs-CZ" sz="1600" dirty="0"/>
              <a:t>doporučených </a:t>
            </a:r>
            <a:r>
              <a:rPr lang="cs-CZ" sz="1600" dirty="0" err="1" smtClean="0"/>
              <a:t>systémov</a:t>
            </a:r>
            <a:r>
              <a:rPr lang="cs-CZ" sz="1600" dirty="0" smtClean="0"/>
              <a:t> </a:t>
            </a:r>
            <a:r>
              <a:rPr lang="cs-CZ" sz="1600" dirty="0" err="1" smtClean="0"/>
              <a:t>vetrania</a:t>
            </a:r>
            <a:r>
              <a:rPr lang="cs-CZ" sz="1600" dirty="0" smtClean="0"/>
              <a:t>, </a:t>
            </a:r>
            <a:r>
              <a:rPr lang="cs-CZ" sz="1600" dirty="0"/>
              <a:t>celé </a:t>
            </a:r>
            <a:r>
              <a:rPr lang="cs-CZ" sz="1600" dirty="0" err="1" smtClean="0"/>
              <a:t>koncepcie</a:t>
            </a:r>
            <a:r>
              <a:rPr lang="cs-CZ" sz="1600" dirty="0" smtClean="0"/>
              <a:t> </a:t>
            </a:r>
            <a:r>
              <a:rPr lang="cs-CZ" sz="1600" dirty="0" err="1" smtClean="0"/>
              <a:t>vetrania</a:t>
            </a:r>
            <a:r>
              <a:rPr lang="cs-CZ" sz="1600" dirty="0" smtClean="0"/>
              <a:t> </a:t>
            </a:r>
            <a:r>
              <a:rPr lang="cs-CZ" sz="1600" dirty="0" err="1" smtClean="0"/>
              <a:t>bytov</a:t>
            </a:r>
            <a:r>
              <a:rPr lang="cs-CZ" sz="1600" dirty="0" smtClean="0"/>
              <a:t> </a:t>
            </a:r>
            <a:r>
              <a:rPr lang="cs-CZ" sz="1600" dirty="0"/>
              <a:t>a vzorových </a:t>
            </a:r>
            <a:r>
              <a:rPr lang="cs-CZ" sz="1600" dirty="0" err="1" smtClean="0"/>
              <a:t>výpočtov</a:t>
            </a:r>
            <a:r>
              <a:rPr lang="cs-CZ" sz="1600" dirty="0" smtClean="0"/>
              <a:t> </a:t>
            </a:r>
            <a:r>
              <a:rPr lang="cs-CZ" sz="1600" dirty="0" err="1" smtClean="0"/>
              <a:t>uvádza</a:t>
            </a:r>
            <a:r>
              <a:rPr lang="cs-CZ" sz="1600" dirty="0" smtClean="0"/>
              <a:t> STN</a:t>
            </a:r>
            <a:r>
              <a:rPr lang="cs-CZ" sz="1600" dirty="0"/>
              <a:t> </a:t>
            </a:r>
            <a:r>
              <a:rPr lang="cs-CZ" sz="1600" dirty="0" smtClean="0"/>
              <a:t>EN</a:t>
            </a:r>
            <a:r>
              <a:rPr lang="cs-CZ" sz="1600" dirty="0"/>
              <a:t> </a:t>
            </a:r>
            <a:r>
              <a:rPr lang="cs-CZ" sz="1600" dirty="0" smtClean="0"/>
              <a:t>15665</a:t>
            </a:r>
          </a:p>
          <a:p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7"/>
            <a:ext cx="8352928" cy="258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8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8728" y="2878879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uzavretých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miestnostiach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trávi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väčšina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 nás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</a:t>
            </a:r>
            <a:r>
              <a:rPr lang="cs-CZ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života. </a:t>
            </a:r>
          </a:p>
        </p:txBody>
      </p:sp>
    </p:spTree>
    <p:extLst>
      <p:ext uri="{BB962C8B-B14F-4D97-AF65-F5344CB8AC3E}">
        <p14:creationId xmlns:p14="http://schemas.microsoft.com/office/powerpoint/2010/main" val="13524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Meranie</a:t>
            </a:r>
            <a:r>
              <a:rPr lang="cs-CZ" b="1" dirty="0" smtClean="0"/>
              <a:t> </a:t>
            </a:r>
            <a:r>
              <a:rPr lang="cs-CZ" b="1" dirty="0" err="1" smtClean="0"/>
              <a:t>koncentrácie</a:t>
            </a:r>
            <a:r>
              <a:rPr lang="cs-CZ" b="1" dirty="0" smtClean="0"/>
              <a:t> CO</a:t>
            </a:r>
            <a:r>
              <a:rPr lang="cs-CZ" b="1" baseline="-25000" dirty="0" smtClean="0"/>
              <a:t>2</a:t>
            </a:r>
            <a:endParaRPr lang="cs-CZ" sz="1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7" y="2780928"/>
            <a:ext cx="3240360" cy="3240360"/>
          </a:xfrm>
        </p:spPr>
      </p:pic>
      <p:sp>
        <p:nvSpPr>
          <p:cNvPr id="5" name="Obdélník 4"/>
          <p:cNvSpPr/>
          <p:nvPr/>
        </p:nvSpPr>
        <p:spPr>
          <a:xfrm>
            <a:off x="25" y="126875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b="1" dirty="0" err="1" smtClean="0"/>
              <a:t>Udávanie</a:t>
            </a:r>
            <a:r>
              <a:rPr lang="cs-CZ" b="1" dirty="0" smtClean="0"/>
              <a:t> </a:t>
            </a:r>
            <a:r>
              <a:rPr lang="cs-CZ" b="1" dirty="0" err="1" smtClean="0"/>
              <a:t>koncentrácie</a:t>
            </a:r>
            <a:r>
              <a:rPr lang="cs-CZ" b="1" dirty="0" smtClean="0"/>
              <a:t> 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b="1" dirty="0"/>
              <a:t> </a:t>
            </a:r>
            <a:r>
              <a:rPr lang="cs-CZ" b="1" dirty="0" err="1" smtClean="0"/>
              <a:t>vo</a:t>
            </a:r>
            <a:r>
              <a:rPr lang="cs-CZ" b="1" dirty="0" smtClean="0"/>
              <a:t> </a:t>
            </a:r>
            <a:r>
              <a:rPr lang="cs-CZ" b="1" dirty="0"/>
              <a:t>vzduchu</a:t>
            </a:r>
          </a:p>
          <a:p>
            <a:pPr lvl="1"/>
            <a:r>
              <a:rPr lang="cs-CZ" dirty="0" err="1" smtClean="0"/>
              <a:t>Koncentrácia</a:t>
            </a:r>
            <a:r>
              <a:rPr lang="cs-CZ" dirty="0" smtClean="0"/>
              <a:t> </a:t>
            </a:r>
            <a:r>
              <a:rPr lang="cs-CZ" dirty="0"/>
              <a:t>oxidu uhličitého je </a:t>
            </a:r>
            <a:r>
              <a:rPr lang="cs-CZ" dirty="0" smtClean="0"/>
              <a:t>udávaná </a:t>
            </a:r>
            <a:r>
              <a:rPr lang="cs-CZ" dirty="0"/>
              <a:t>v </a:t>
            </a:r>
            <a:r>
              <a:rPr lang="cs-CZ" dirty="0" err="1"/>
              <a:t>ppm</a:t>
            </a:r>
            <a:r>
              <a:rPr lang="cs-CZ" dirty="0"/>
              <a:t> (</a:t>
            </a:r>
            <a:r>
              <a:rPr lang="cs-CZ" dirty="0" err="1"/>
              <a:t>parts</a:t>
            </a:r>
            <a:r>
              <a:rPr lang="cs-CZ" dirty="0"/>
              <a:t> per milion) </a:t>
            </a:r>
            <a:r>
              <a:rPr lang="cs-CZ" dirty="0" err="1" smtClean="0"/>
              <a:t>alebo</a:t>
            </a:r>
            <a:r>
              <a:rPr lang="cs-CZ" dirty="0" smtClean="0"/>
              <a:t> </a:t>
            </a:r>
            <a:r>
              <a:rPr lang="cs-CZ" dirty="0"/>
              <a:t>v %. Jednotkou </a:t>
            </a:r>
            <a:r>
              <a:rPr lang="cs-CZ" dirty="0" err="1"/>
              <a:t>ppm</a:t>
            </a:r>
            <a:r>
              <a:rPr lang="cs-CZ" dirty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rozumie</a:t>
            </a:r>
            <a:r>
              <a:rPr lang="cs-CZ" dirty="0" smtClean="0"/>
              <a:t> jedna </a:t>
            </a:r>
            <a:r>
              <a:rPr lang="cs-CZ" dirty="0" err="1" smtClean="0"/>
              <a:t>čiastočka</a:t>
            </a:r>
            <a:r>
              <a:rPr lang="cs-CZ" dirty="0" smtClean="0"/>
              <a:t> </a:t>
            </a:r>
            <a:r>
              <a:rPr lang="cs-CZ" dirty="0" err="1" smtClean="0"/>
              <a:t>danej</a:t>
            </a:r>
            <a:r>
              <a:rPr lang="cs-CZ" dirty="0" smtClean="0"/>
              <a:t> </a:t>
            </a:r>
            <a:r>
              <a:rPr lang="cs-CZ" dirty="0" err="1" smtClean="0"/>
              <a:t>substancie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/>
              <a:t>999 999 </a:t>
            </a:r>
            <a:r>
              <a:rPr lang="cs-CZ" dirty="0" smtClean="0"/>
              <a:t>dalších častíc, teda jeden </a:t>
            </a:r>
            <a:r>
              <a:rPr lang="cs-CZ" dirty="0" err="1" smtClean="0"/>
              <a:t>diel</a:t>
            </a:r>
            <a:r>
              <a:rPr lang="cs-CZ" dirty="0" smtClean="0"/>
              <a:t> z </a:t>
            </a:r>
            <a:r>
              <a:rPr lang="cs-CZ" dirty="0" err="1" smtClean="0"/>
              <a:t>milióna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63" y="2937753"/>
            <a:ext cx="2988865" cy="30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8744"/>
            <a:ext cx="5915000" cy="756000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Doporučené </a:t>
            </a:r>
            <a:r>
              <a:rPr lang="cs-CZ" b="1" dirty="0"/>
              <a:t>hodnoty CO</a:t>
            </a:r>
            <a:r>
              <a:rPr lang="cs-CZ" b="1" baseline="-25000" dirty="0"/>
              <a:t>2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199" y="1600201"/>
            <a:ext cx="8507414" cy="40934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cs-CZ" sz="1400" b="1" dirty="0"/>
              <a:t>Doporučené hodnoty CO</a:t>
            </a:r>
            <a:r>
              <a:rPr lang="cs-CZ" sz="1400" b="1" baseline="-25000" dirty="0"/>
              <a:t>2</a:t>
            </a:r>
            <a:endParaRPr lang="cs-CZ" sz="1400" b="1" dirty="0"/>
          </a:p>
          <a:p>
            <a:r>
              <a:rPr lang="cs-CZ" sz="1400" dirty="0"/>
              <a:t>Takzvané </a:t>
            </a:r>
            <a:r>
              <a:rPr lang="cs-CZ" sz="1400" dirty="0" err="1"/>
              <a:t>Pettenkoferovo</a:t>
            </a:r>
            <a:r>
              <a:rPr lang="cs-CZ" sz="1400" dirty="0"/>
              <a:t> kritérium (</a:t>
            </a:r>
            <a:r>
              <a:rPr lang="cs-CZ" sz="1400" dirty="0" err="1"/>
              <a:t>Pettenkofer</a:t>
            </a:r>
            <a:r>
              <a:rPr lang="cs-CZ" sz="1400" dirty="0"/>
              <a:t> 1858), </a:t>
            </a:r>
            <a:r>
              <a:rPr lang="cs-CZ" sz="1400" dirty="0" err="1" smtClean="0"/>
              <a:t>ktoré</a:t>
            </a:r>
            <a:r>
              <a:rPr lang="cs-CZ" sz="1400" dirty="0" smtClean="0"/>
              <a:t> </a:t>
            </a:r>
            <a:r>
              <a:rPr lang="cs-CZ" sz="1400" dirty="0"/>
              <a:t>stanovuje </a:t>
            </a:r>
            <a:r>
              <a:rPr lang="cs-CZ" sz="1400" dirty="0" err="1" smtClean="0"/>
              <a:t>maximálnu</a:t>
            </a:r>
            <a:r>
              <a:rPr lang="cs-CZ" sz="1400" dirty="0" smtClean="0"/>
              <a:t> </a:t>
            </a:r>
            <a:r>
              <a:rPr lang="cs-CZ" sz="1400" dirty="0"/>
              <a:t>hodnotu </a:t>
            </a:r>
            <a:r>
              <a:rPr lang="cs-CZ" sz="1400" dirty="0" err="1" smtClean="0"/>
              <a:t>koncentrácie</a:t>
            </a:r>
            <a:r>
              <a:rPr lang="cs-CZ" sz="1400" dirty="0" smtClean="0"/>
              <a:t> </a:t>
            </a:r>
            <a:r>
              <a:rPr lang="cs-CZ" sz="1400" dirty="0"/>
              <a:t>CO</a:t>
            </a:r>
            <a:r>
              <a:rPr lang="cs-CZ" sz="1400" baseline="-25000" dirty="0"/>
              <a:t>2</a:t>
            </a:r>
            <a:r>
              <a:rPr lang="cs-CZ" sz="1400" dirty="0"/>
              <a:t> </a:t>
            </a:r>
            <a:r>
              <a:rPr lang="cs-CZ" sz="1400" dirty="0" err="1" smtClean="0"/>
              <a:t>vo</a:t>
            </a:r>
            <a:r>
              <a:rPr lang="cs-CZ" sz="1400" dirty="0" smtClean="0"/>
              <a:t> </a:t>
            </a:r>
            <a:r>
              <a:rPr lang="cs-CZ" sz="1400" dirty="0" err="1" smtClean="0"/>
              <a:t>vnútorných</a:t>
            </a:r>
            <a:r>
              <a:rPr lang="cs-CZ" sz="1400" dirty="0" smtClean="0"/>
              <a:t> </a:t>
            </a:r>
            <a:r>
              <a:rPr lang="cs-CZ" sz="1400" dirty="0" err="1" smtClean="0"/>
              <a:t>priestoroch</a:t>
            </a:r>
            <a:r>
              <a:rPr lang="cs-CZ" sz="1400" dirty="0" smtClean="0"/>
              <a:t> </a:t>
            </a:r>
            <a:r>
              <a:rPr lang="cs-CZ" sz="1400" dirty="0"/>
              <a:t>a pobytových </a:t>
            </a:r>
            <a:r>
              <a:rPr lang="cs-CZ" sz="1400" dirty="0" err="1" smtClean="0"/>
              <a:t>miestnostiach</a:t>
            </a:r>
            <a:r>
              <a:rPr lang="cs-CZ" sz="1400" dirty="0"/>
              <a:t>, </a:t>
            </a:r>
            <a:r>
              <a:rPr lang="cs-CZ" sz="1400" dirty="0" smtClean="0"/>
              <a:t>v </a:t>
            </a:r>
            <a:r>
              <a:rPr lang="cs-CZ" sz="1400" dirty="0" err="1" smtClean="0"/>
              <a:t>ktorých</a:t>
            </a:r>
            <a:r>
              <a:rPr lang="cs-CZ" sz="1400" dirty="0" smtClean="0"/>
              <a:t> </a:t>
            </a:r>
            <a:r>
              <a:rPr lang="cs-CZ" sz="1400" dirty="0" err="1" smtClean="0"/>
              <a:t>sa</a:t>
            </a:r>
            <a:r>
              <a:rPr lang="cs-CZ" sz="1400" dirty="0" smtClean="0"/>
              <a:t> </a:t>
            </a:r>
            <a:r>
              <a:rPr lang="cs-CZ" sz="1400" dirty="0" err="1" smtClean="0"/>
              <a:t>ešte</a:t>
            </a:r>
            <a:r>
              <a:rPr lang="cs-CZ" sz="1400" dirty="0" smtClean="0"/>
              <a:t> </a:t>
            </a:r>
            <a:r>
              <a:rPr lang="cs-CZ" sz="1400" dirty="0" err="1" smtClean="0"/>
              <a:t>človek</a:t>
            </a:r>
            <a:r>
              <a:rPr lang="cs-CZ" sz="1400" dirty="0" smtClean="0"/>
              <a:t> </a:t>
            </a:r>
            <a:r>
              <a:rPr lang="cs-CZ" sz="1400" dirty="0" err="1" smtClean="0"/>
              <a:t>cíti</a:t>
            </a:r>
            <a:r>
              <a:rPr lang="cs-CZ" sz="1400" dirty="0" smtClean="0"/>
              <a:t> </a:t>
            </a:r>
            <a:r>
              <a:rPr lang="cs-CZ" sz="1400" dirty="0" err="1" smtClean="0"/>
              <a:t>komfortne</a:t>
            </a:r>
            <a:r>
              <a:rPr lang="cs-CZ" sz="1400" dirty="0" smtClean="0"/>
              <a:t>, </a:t>
            </a:r>
          </a:p>
          <a:p>
            <a:pPr algn="ctr"/>
            <a:endParaRPr lang="cs-CZ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800" b="1" dirty="0" smtClean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cs-CZ" sz="3200" b="1" dirty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cs-CZ" sz="3200" b="1" dirty="0" smtClean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 </a:t>
            </a:r>
            <a:r>
              <a:rPr lang="cs-CZ" sz="3200" b="1" dirty="0" err="1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ppm</a:t>
            </a:r>
            <a:r>
              <a:rPr lang="cs-CZ" sz="3200" b="1" dirty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3200" b="1" dirty="0" smtClean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0,15 </a:t>
            </a:r>
            <a:r>
              <a:rPr lang="cs-CZ" sz="3200" b="1" dirty="0">
                <a:solidFill>
                  <a:srgbClr val="FFB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%). </a:t>
            </a:r>
            <a:endParaRPr lang="cs-CZ" sz="3200" b="1" dirty="0" smtClean="0">
              <a:solidFill>
                <a:srgbClr val="FFB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1400" dirty="0" smtClean="0">
              <a:solidFill>
                <a:srgbClr val="FF0000"/>
              </a:solidFill>
            </a:endParaRPr>
          </a:p>
          <a:p>
            <a:endParaRPr lang="cs-CZ" sz="1400" dirty="0" smtClean="0">
              <a:solidFill>
                <a:srgbClr val="FF0000"/>
              </a:solidFill>
            </a:endParaRPr>
          </a:p>
          <a:p>
            <a:endParaRPr lang="cs-CZ" sz="1400" dirty="0">
              <a:solidFill>
                <a:srgbClr val="FF0000"/>
              </a:solidFill>
            </a:endParaRPr>
          </a:p>
          <a:p>
            <a:endParaRPr lang="cs-CZ" sz="1400" dirty="0" smtClean="0">
              <a:solidFill>
                <a:srgbClr val="FF0000"/>
              </a:solidFill>
            </a:endParaRPr>
          </a:p>
          <a:p>
            <a:r>
              <a:rPr lang="cs-CZ" sz="1400" dirty="0" err="1" smtClean="0"/>
              <a:t>Túto</a:t>
            </a:r>
            <a:r>
              <a:rPr lang="cs-CZ" sz="1400" dirty="0" smtClean="0"/>
              <a:t> </a:t>
            </a:r>
            <a:r>
              <a:rPr lang="cs-CZ" sz="1400" dirty="0"/>
              <a:t>hodnotu </a:t>
            </a:r>
            <a:r>
              <a:rPr lang="cs-CZ" sz="1400" dirty="0" err="1" smtClean="0"/>
              <a:t>prevzala</a:t>
            </a:r>
            <a:r>
              <a:rPr lang="cs-CZ" sz="1400" dirty="0" smtClean="0"/>
              <a:t> aj </a:t>
            </a:r>
            <a:r>
              <a:rPr lang="cs-CZ" sz="1400" dirty="0" err="1" smtClean="0"/>
              <a:t>medzinárodná</a:t>
            </a:r>
            <a:r>
              <a:rPr lang="cs-CZ" sz="1400" dirty="0" smtClean="0"/>
              <a:t> </a:t>
            </a:r>
            <a:r>
              <a:rPr lang="cs-CZ" sz="1400" dirty="0" err="1" smtClean="0"/>
              <a:t>spoločnosť</a:t>
            </a:r>
            <a:r>
              <a:rPr lang="cs-CZ" sz="1400" dirty="0" smtClean="0"/>
              <a:t>  </a:t>
            </a:r>
            <a:r>
              <a:rPr lang="cs-CZ" sz="1400" dirty="0"/>
              <a:t>ASHRAE (</a:t>
            </a:r>
            <a:r>
              <a:rPr lang="cs-CZ" sz="1400" dirty="0" err="1" smtClean="0"/>
              <a:t>Profesionálna</a:t>
            </a:r>
            <a:r>
              <a:rPr lang="cs-CZ" sz="1400" dirty="0" smtClean="0"/>
              <a:t> </a:t>
            </a:r>
            <a:r>
              <a:rPr lang="cs-CZ" sz="1400" dirty="0" err="1" smtClean="0"/>
              <a:t>spoločnosť</a:t>
            </a:r>
            <a:r>
              <a:rPr lang="cs-CZ" sz="1400" dirty="0" smtClean="0"/>
              <a:t> s </a:t>
            </a:r>
            <a:r>
              <a:rPr lang="cs-CZ" sz="1400" dirty="0" err="1" smtClean="0"/>
              <a:t>viac</a:t>
            </a:r>
            <a:r>
              <a:rPr lang="cs-CZ" sz="1400" dirty="0" smtClean="0"/>
              <a:t> </a:t>
            </a:r>
            <a:r>
              <a:rPr lang="cs-CZ" sz="1400" dirty="0"/>
              <a:t>než </a:t>
            </a:r>
            <a:r>
              <a:rPr lang="cs-CZ" sz="1400" dirty="0" smtClean="0"/>
              <a:t>50 tisíc </a:t>
            </a:r>
            <a:r>
              <a:rPr lang="cs-CZ" sz="1400" dirty="0" err="1" smtClean="0"/>
              <a:t>členmi</a:t>
            </a:r>
            <a:r>
              <a:rPr lang="cs-CZ" sz="1400" dirty="0" smtClean="0"/>
              <a:t> </a:t>
            </a:r>
            <a:r>
              <a:rPr lang="cs-CZ" sz="1400" dirty="0" err="1" smtClean="0"/>
              <a:t>zaoberajúcimi</a:t>
            </a:r>
            <a:r>
              <a:rPr lang="cs-CZ" sz="1400" dirty="0" smtClean="0"/>
              <a:t> </a:t>
            </a:r>
            <a:r>
              <a:rPr lang="cs-CZ" sz="1400" dirty="0" err="1" smtClean="0"/>
              <a:t>sa</a:t>
            </a:r>
            <a:r>
              <a:rPr lang="cs-CZ" sz="1400" dirty="0" smtClean="0"/>
              <a:t> </a:t>
            </a:r>
            <a:r>
              <a:rPr lang="cs-CZ" sz="1400" dirty="0" err="1" smtClean="0"/>
              <a:t>odbormi</a:t>
            </a:r>
            <a:r>
              <a:rPr lang="cs-CZ" sz="1400" dirty="0" smtClean="0"/>
              <a:t> </a:t>
            </a:r>
            <a:r>
              <a:rPr lang="cs-CZ" sz="1400" dirty="0" err="1" smtClean="0"/>
              <a:t>stavebnej</a:t>
            </a:r>
            <a:r>
              <a:rPr lang="cs-CZ" sz="1400" dirty="0" smtClean="0"/>
              <a:t>  </a:t>
            </a:r>
            <a:r>
              <a:rPr lang="cs-CZ" sz="1400" dirty="0" err="1" smtClean="0"/>
              <a:t>technológie</a:t>
            </a:r>
            <a:r>
              <a:rPr lang="cs-CZ" sz="1400" dirty="0" smtClean="0"/>
              <a:t> </a:t>
            </a:r>
            <a:r>
              <a:rPr lang="cs-CZ" sz="1400" dirty="0"/>
              <a:t>a </a:t>
            </a:r>
            <a:r>
              <a:rPr lang="cs-CZ" sz="1400" dirty="0" smtClean="0"/>
              <a:t>stavebnými </a:t>
            </a:r>
            <a:r>
              <a:rPr lang="cs-CZ" sz="1400" dirty="0" err="1" smtClean="0"/>
              <a:t>systémami</a:t>
            </a:r>
            <a:r>
              <a:rPr lang="cs-CZ" sz="1400" dirty="0" smtClean="0"/>
              <a:t> so </a:t>
            </a:r>
            <a:r>
              <a:rPr lang="cs-CZ" sz="1400" dirty="0" err="1" smtClean="0"/>
              <a:t>zameraním</a:t>
            </a:r>
            <a:r>
              <a:rPr lang="cs-CZ" sz="1400" dirty="0" smtClean="0"/>
              <a:t> </a:t>
            </a:r>
            <a:r>
              <a:rPr lang="cs-CZ" sz="1400" dirty="0"/>
              <a:t>na </a:t>
            </a:r>
            <a:r>
              <a:rPr lang="cs-CZ" sz="1400" dirty="0" err="1" smtClean="0"/>
              <a:t>vykurovanie</a:t>
            </a:r>
            <a:r>
              <a:rPr lang="cs-CZ" sz="1400" dirty="0" smtClean="0"/>
              <a:t>, </a:t>
            </a:r>
            <a:r>
              <a:rPr lang="cs-CZ" sz="1400" dirty="0" err="1" smtClean="0"/>
              <a:t>klimatizáciu</a:t>
            </a:r>
            <a:r>
              <a:rPr lang="cs-CZ" sz="1400" dirty="0" smtClean="0"/>
              <a:t> </a:t>
            </a:r>
            <a:r>
              <a:rPr lang="cs-CZ" sz="1400" dirty="0"/>
              <a:t>a </a:t>
            </a:r>
            <a:r>
              <a:rPr lang="cs-CZ" sz="1400" dirty="0" err="1" smtClean="0"/>
              <a:t>chladiarenstvo</a:t>
            </a:r>
            <a:r>
              <a:rPr lang="cs-CZ" sz="1400" dirty="0" smtClean="0"/>
              <a:t>.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846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68744"/>
            <a:ext cx="5915000" cy="756000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Doporučené </a:t>
            </a:r>
            <a:r>
              <a:rPr lang="cs-CZ" b="1" dirty="0"/>
              <a:t>hodnoty CO</a:t>
            </a:r>
            <a:r>
              <a:rPr lang="cs-CZ" b="1" baseline="-25000" dirty="0"/>
              <a:t>2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7134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1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err="1" smtClean="0"/>
              <a:t>Konkrétne</a:t>
            </a:r>
            <a:r>
              <a:rPr lang="cs-CZ" b="1" dirty="0" smtClean="0"/>
              <a:t>  hodnoty  </a:t>
            </a:r>
            <a:r>
              <a:rPr lang="cs-CZ" b="1" dirty="0" err="1" smtClean="0"/>
              <a:t>merania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Základná  škola</a:t>
            </a:r>
            <a:endParaRPr lang="cs-CZ" b="1" dirty="0"/>
          </a:p>
          <a:p>
            <a:r>
              <a:rPr lang="cs-CZ" sz="1400" dirty="0" err="1" smtClean="0"/>
              <a:t>Meranie</a:t>
            </a:r>
            <a:r>
              <a:rPr lang="cs-CZ" sz="1400" dirty="0" smtClean="0"/>
              <a:t> </a:t>
            </a:r>
            <a:r>
              <a:rPr lang="cs-CZ" sz="1400" dirty="0"/>
              <a:t>na </a:t>
            </a:r>
            <a:r>
              <a:rPr lang="cs-CZ" sz="1400" dirty="0" err="1" smtClean="0"/>
              <a:t>základnej</a:t>
            </a:r>
            <a:r>
              <a:rPr lang="cs-CZ" sz="1400" dirty="0" smtClean="0"/>
              <a:t> škole </a:t>
            </a:r>
            <a:r>
              <a:rPr lang="cs-CZ" sz="1400" dirty="0" err="1" smtClean="0"/>
              <a:t>prebiehalo</a:t>
            </a:r>
            <a:r>
              <a:rPr lang="cs-CZ" sz="1400" dirty="0" smtClean="0"/>
              <a:t> v </a:t>
            </a:r>
            <a:r>
              <a:rPr lang="cs-CZ" sz="1400" dirty="0"/>
              <a:t>1. </a:t>
            </a:r>
            <a:r>
              <a:rPr lang="cs-CZ" sz="1400" dirty="0" err="1" smtClean="0"/>
              <a:t>triede</a:t>
            </a:r>
            <a:r>
              <a:rPr lang="cs-CZ" sz="1400" dirty="0" smtClean="0"/>
              <a:t> </a:t>
            </a:r>
            <a:r>
              <a:rPr lang="cs-CZ" sz="1400" dirty="0"/>
              <a:t>(tzn. </a:t>
            </a:r>
            <a:r>
              <a:rPr lang="cs-CZ" sz="1400" dirty="0" err="1" smtClean="0"/>
              <a:t>deti</a:t>
            </a:r>
            <a:r>
              <a:rPr lang="cs-CZ" sz="1400" dirty="0" smtClean="0"/>
              <a:t> 6-7 </a:t>
            </a:r>
            <a:r>
              <a:rPr lang="cs-CZ" sz="1400" dirty="0" err="1" smtClean="0"/>
              <a:t>rokov</a:t>
            </a:r>
            <a:r>
              <a:rPr lang="cs-CZ" sz="1400" dirty="0" smtClean="0"/>
              <a:t>) v </a:t>
            </a:r>
            <a:r>
              <a:rPr lang="cs-CZ" sz="1400" dirty="0" err="1" smtClean="0"/>
              <a:t>triede</a:t>
            </a:r>
            <a:r>
              <a:rPr lang="cs-CZ" sz="1400" dirty="0" smtClean="0"/>
              <a:t> </a:t>
            </a:r>
            <a:r>
              <a:rPr lang="cs-CZ" sz="1400" dirty="0" err="1" smtClean="0"/>
              <a:t>veľkosti</a:t>
            </a:r>
            <a:r>
              <a:rPr lang="cs-CZ" sz="1400" dirty="0" smtClean="0"/>
              <a:t> 8,5 </a:t>
            </a:r>
            <a:r>
              <a:rPr lang="cs-CZ" sz="1400" dirty="0"/>
              <a:t>x 9 m). </a:t>
            </a:r>
            <a:r>
              <a:rPr lang="cs-CZ" sz="1400" dirty="0" err="1" smtClean="0"/>
              <a:t>Trieda</a:t>
            </a:r>
            <a:r>
              <a:rPr lang="cs-CZ" sz="1400" dirty="0" smtClean="0"/>
              <a:t> teda bola </a:t>
            </a:r>
            <a:r>
              <a:rPr lang="cs-CZ" sz="1400" dirty="0" err="1" smtClean="0"/>
              <a:t>väčšia</a:t>
            </a:r>
            <a:r>
              <a:rPr lang="cs-CZ" sz="1400" dirty="0" smtClean="0"/>
              <a:t> </a:t>
            </a:r>
            <a:r>
              <a:rPr lang="cs-CZ" sz="1400" dirty="0" err="1" smtClean="0"/>
              <a:t>ako</a:t>
            </a:r>
            <a:r>
              <a:rPr lang="cs-CZ" sz="1400" dirty="0" smtClean="0"/>
              <a:t> v </a:t>
            </a:r>
            <a:r>
              <a:rPr lang="cs-CZ" sz="1400" dirty="0" err="1" smtClean="0"/>
              <a:t>materskej</a:t>
            </a:r>
            <a:r>
              <a:rPr lang="cs-CZ" sz="1400" dirty="0" smtClean="0"/>
              <a:t> </a:t>
            </a:r>
            <a:r>
              <a:rPr lang="cs-CZ" sz="1400" dirty="0"/>
              <a:t>škole, </a:t>
            </a:r>
            <a:r>
              <a:rPr lang="cs-CZ" sz="1400" dirty="0" err="1" smtClean="0"/>
              <a:t>detí</a:t>
            </a:r>
            <a:r>
              <a:rPr lang="cs-CZ" sz="1400" dirty="0" smtClean="0"/>
              <a:t> </a:t>
            </a:r>
            <a:r>
              <a:rPr lang="cs-CZ" sz="1400" dirty="0"/>
              <a:t>tam </a:t>
            </a:r>
            <a:r>
              <a:rPr lang="cs-CZ" sz="1400" dirty="0" smtClean="0"/>
              <a:t>bolo </a:t>
            </a:r>
            <a:r>
              <a:rPr lang="cs-CZ" sz="1400" dirty="0"/>
              <a:t>cca 26 a </a:t>
            </a:r>
            <a:r>
              <a:rPr lang="cs-CZ" sz="1400" dirty="0" smtClean="0"/>
              <a:t>to len </a:t>
            </a:r>
            <a:r>
              <a:rPr lang="cs-CZ" sz="1400" dirty="0"/>
              <a:t>s malými </a:t>
            </a:r>
            <a:r>
              <a:rPr lang="cs-CZ" sz="1400" dirty="0" err="1" smtClean="0"/>
              <a:t>prestávkami</a:t>
            </a:r>
            <a:r>
              <a:rPr lang="cs-CZ" sz="1400" dirty="0"/>
              <a:t>, </a:t>
            </a:r>
            <a:r>
              <a:rPr lang="cs-CZ" sz="1400" dirty="0" err="1" smtClean="0"/>
              <a:t>kedy</a:t>
            </a:r>
            <a:r>
              <a:rPr lang="cs-CZ" sz="1400" dirty="0" smtClean="0"/>
              <a:t> </a:t>
            </a:r>
            <a:r>
              <a:rPr lang="cs-CZ" sz="1400" dirty="0" err="1" smtClean="0"/>
              <a:t>sa</a:t>
            </a:r>
            <a:r>
              <a:rPr lang="cs-CZ" sz="1400" dirty="0" smtClean="0"/>
              <a:t> táto </a:t>
            </a:r>
            <a:r>
              <a:rPr lang="cs-CZ" sz="1400" dirty="0" err="1" smtClean="0"/>
              <a:t>trieda</a:t>
            </a:r>
            <a:r>
              <a:rPr lang="cs-CZ" sz="1400" dirty="0" smtClean="0"/>
              <a:t> </a:t>
            </a:r>
            <a:r>
              <a:rPr lang="cs-CZ" sz="1400" dirty="0"/>
              <a:t>nestihla </a:t>
            </a:r>
            <a:r>
              <a:rPr lang="cs-CZ" sz="1400" dirty="0" err="1" smtClean="0"/>
              <a:t>vyvetrať</a:t>
            </a:r>
            <a:r>
              <a:rPr lang="cs-CZ" sz="1400" dirty="0" smtClean="0"/>
              <a:t> </a:t>
            </a:r>
            <a:r>
              <a:rPr lang="cs-CZ" sz="1400" dirty="0"/>
              <a:t>na </a:t>
            </a:r>
            <a:r>
              <a:rPr lang="cs-CZ" sz="1400" dirty="0" err="1" smtClean="0"/>
              <a:t>únosnú</a:t>
            </a:r>
            <a:r>
              <a:rPr lang="cs-CZ" sz="1400" dirty="0" smtClean="0"/>
              <a:t> </a:t>
            </a:r>
            <a:r>
              <a:rPr lang="cs-CZ" sz="1400" dirty="0" err="1" smtClean="0"/>
              <a:t>koncentráciu</a:t>
            </a:r>
            <a:r>
              <a:rPr lang="cs-CZ" sz="1400" dirty="0" smtClean="0"/>
              <a:t> </a:t>
            </a:r>
            <a:r>
              <a:rPr lang="cs-CZ" sz="1400" dirty="0"/>
              <a:t>CO</a:t>
            </a:r>
            <a:r>
              <a:rPr lang="cs-CZ" sz="1400" baseline="-25000" dirty="0"/>
              <a:t>2</a:t>
            </a:r>
            <a:r>
              <a:rPr lang="cs-CZ" sz="1400" dirty="0"/>
              <a:t>. Hodnoty </a:t>
            </a:r>
            <a:r>
              <a:rPr lang="cs-CZ" sz="1400" dirty="0" err="1" smtClean="0"/>
              <a:t>cez</a:t>
            </a:r>
            <a:r>
              <a:rPr lang="cs-CZ" sz="1400" dirty="0" smtClean="0"/>
              <a:t> </a:t>
            </a:r>
            <a:r>
              <a:rPr lang="cs-CZ" sz="1400" dirty="0" err="1" smtClean="0"/>
              <a:t>deň</a:t>
            </a:r>
            <a:r>
              <a:rPr lang="cs-CZ" sz="1400" dirty="0" smtClean="0"/>
              <a:t> teda </a:t>
            </a:r>
            <a:r>
              <a:rPr lang="cs-CZ" sz="1400" dirty="0" err="1" smtClean="0"/>
              <a:t>bežne</a:t>
            </a:r>
            <a:r>
              <a:rPr lang="cs-CZ" sz="1400" dirty="0" smtClean="0"/>
              <a:t> </a:t>
            </a:r>
            <a:r>
              <a:rPr lang="cs-CZ" sz="1400" dirty="0" err="1" smtClean="0"/>
              <a:t>prekračovali</a:t>
            </a:r>
            <a:r>
              <a:rPr lang="cs-CZ" sz="1400" dirty="0" smtClean="0"/>
              <a:t> hodnotu  </a:t>
            </a:r>
            <a:r>
              <a:rPr lang="cs-CZ" sz="1400" dirty="0"/>
              <a:t>2 000 </a:t>
            </a:r>
            <a:r>
              <a:rPr lang="cs-CZ" sz="1400" dirty="0" err="1"/>
              <a:t>ppm</a:t>
            </a:r>
            <a:r>
              <a:rPr lang="cs-CZ" sz="1400" dirty="0"/>
              <a:t> a </a:t>
            </a:r>
            <a:r>
              <a:rPr lang="cs-CZ" sz="1400" dirty="0" err="1" smtClean="0"/>
              <a:t>niekoľkokrát</a:t>
            </a:r>
            <a:r>
              <a:rPr lang="cs-CZ" sz="1400" dirty="0" smtClean="0"/>
              <a:t> </a:t>
            </a:r>
            <a:r>
              <a:rPr lang="cs-CZ" sz="1400" dirty="0" err="1" smtClean="0"/>
              <a:t>dosiahli</a:t>
            </a:r>
            <a:r>
              <a:rPr lang="cs-CZ" sz="1400" dirty="0" smtClean="0"/>
              <a:t> </a:t>
            </a:r>
            <a:r>
              <a:rPr lang="cs-CZ" sz="1400" dirty="0"/>
              <a:t>nad hodnotu 3 000 </a:t>
            </a:r>
            <a:r>
              <a:rPr lang="cs-CZ" sz="1400" dirty="0" err="1"/>
              <a:t>ppm</a:t>
            </a:r>
            <a:r>
              <a:rPr lang="cs-CZ" sz="1400" dirty="0"/>
              <a:t>. </a:t>
            </a:r>
            <a:r>
              <a:rPr lang="cs-CZ" sz="1400" dirty="0" smtClean="0"/>
              <a:t>Táto </a:t>
            </a:r>
            <a:r>
              <a:rPr lang="cs-CZ" sz="1400" dirty="0" err="1" smtClean="0"/>
              <a:t>skutočnosť</a:t>
            </a:r>
            <a:r>
              <a:rPr lang="cs-CZ" sz="1400" dirty="0" smtClean="0"/>
              <a:t> </a:t>
            </a:r>
            <a:r>
              <a:rPr lang="cs-CZ" sz="1400" dirty="0" err="1" smtClean="0"/>
              <a:t>môže</a:t>
            </a:r>
            <a:r>
              <a:rPr lang="cs-CZ" sz="1400" dirty="0" smtClean="0"/>
              <a:t> </a:t>
            </a:r>
            <a:r>
              <a:rPr lang="cs-CZ" sz="1400" dirty="0" err="1" smtClean="0"/>
              <a:t>vysvetliť</a:t>
            </a:r>
            <a:r>
              <a:rPr lang="cs-CZ" sz="1400" dirty="0" smtClean="0"/>
              <a:t> </a:t>
            </a:r>
            <a:r>
              <a:rPr lang="cs-CZ" sz="1400" dirty="0"/>
              <a:t>i </a:t>
            </a:r>
            <a:r>
              <a:rPr lang="cs-CZ" sz="1400" dirty="0" err="1" smtClean="0"/>
              <a:t>častú</a:t>
            </a:r>
            <a:r>
              <a:rPr lang="cs-CZ" sz="1400" dirty="0" smtClean="0"/>
              <a:t> </a:t>
            </a:r>
            <a:r>
              <a:rPr lang="cs-CZ" sz="1400" dirty="0"/>
              <a:t>únavu a </a:t>
            </a:r>
            <a:r>
              <a:rPr lang="cs-CZ" sz="1400" dirty="0" err="1" smtClean="0"/>
              <a:t>nepozornosť</a:t>
            </a:r>
            <a:r>
              <a:rPr lang="cs-CZ" sz="1400" dirty="0" smtClean="0"/>
              <a:t> </a:t>
            </a:r>
            <a:r>
              <a:rPr lang="cs-CZ" sz="1400" dirty="0" err="1" smtClean="0"/>
              <a:t>detí</a:t>
            </a:r>
            <a:r>
              <a:rPr lang="cs-CZ" sz="1400" dirty="0" smtClean="0"/>
              <a:t> </a:t>
            </a:r>
            <a:r>
              <a:rPr lang="cs-CZ" sz="1400" dirty="0" err="1" smtClean="0"/>
              <a:t>pri</a:t>
            </a:r>
            <a:r>
              <a:rPr lang="cs-CZ" sz="1400" dirty="0" smtClean="0"/>
              <a:t> vyučovaní.</a:t>
            </a:r>
            <a:endParaRPr lang="cs-CZ" sz="1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2976"/>
            <a:ext cx="6408712" cy="30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5624" y="4581128"/>
            <a:ext cx="8229600" cy="79139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700" dirty="0" smtClean="0"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latin typeface="Arial" pitchFamily="34" charset="0"/>
                <a:cs typeface="Arial" pitchFamily="34" charset="0"/>
              </a:rPr>
              <a:t>ĎAKUJEM ZA POZORNOSŤ.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7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Zmeny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ktoré by nás mali zmeniť....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 err="1" smtClean="0"/>
              <a:t>Legislatívny</a:t>
            </a:r>
            <a:r>
              <a:rPr lang="cs-CZ" b="1" dirty="0" smtClean="0"/>
              <a:t> </a:t>
            </a:r>
            <a:r>
              <a:rPr lang="cs-CZ" b="1" dirty="0"/>
              <a:t>vývoj </a:t>
            </a:r>
            <a:r>
              <a:rPr lang="cs-CZ" b="1" dirty="0" err="1" smtClean="0"/>
              <a:t>noriem</a:t>
            </a:r>
            <a:r>
              <a:rPr lang="cs-CZ" b="1" dirty="0" smtClean="0"/>
              <a:t> </a:t>
            </a:r>
            <a:r>
              <a:rPr lang="cs-CZ" b="1" dirty="0" smtClean="0"/>
              <a:t>(</a:t>
            </a:r>
            <a:r>
              <a:rPr lang="cs-CZ" b="1" dirty="0" smtClean="0"/>
              <a:t>v  EU </a:t>
            </a:r>
            <a:r>
              <a:rPr lang="cs-CZ" b="1" dirty="0" smtClean="0"/>
              <a:t> </a:t>
            </a:r>
            <a:r>
              <a:rPr lang="cs-CZ" b="1" dirty="0"/>
              <a:t>postoj </a:t>
            </a:r>
            <a:r>
              <a:rPr lang="cs-CZ" b="1" dirty="0" smtClean="0"/>
              <a:t>daných zemí…)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1) </a:t>
            </a:r>
            <a:r>
              <a:rPr lang="cs-CZ" i="1" dirty="0" err="1" smtClean="0"/>
              <a:t>Tepelno</a:t>
            </a:r>
            <a:r>
              <a:rPr lang="cs-CZ" i="1" dirty="0" smtClean="0"/>
              <a:t> technická norma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2) </a:t>
            </a:r>
            <a:r>
              <a:rPr lang="cs-CZ" i="1" dirty="0"/>
              <a:t>Akustická </a:t>
            </a:r>
            <a:r>
              <a:rPr lang="cs-CZ" i="1" dirty="0" smtClean="0"/>
              <a:t>norma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3) </a:t>
            </a:r>
            <a:r>
              <a:rPr lang="cs-CZ" i="1" dirty="0" err="1" smtClean="0"/>
              <a:t>Vetranie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9638" r="30475" b="875"/>
          <a:stretch/>
        </p:blipFill>
        <p:spPr bwMode="auto">
          <a:xfrm>
            <a:off x="5694575" y="1052736"/>
            <a:ext cx="1496955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15000" cy="7560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Tepelná technika v SK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Ako sme na tom?</a:t>
            </a:r>
          </a:p>
          <a:p>
            <a:endParaRPr lang="cs-CZ" dirty="0" smtClean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sk-SK" dirty="0" smtClean="0"/>
              <a:t>všeobecné </a:t>
            </a:r>
            <a:r>
              <a:rPr lang="sk-SK" dirty="0" smtClean="0"/>
              <a:t>povedomie o </a:t>
            </a:r>
            <a:r>
              <a:rPr lang="sk-SK" dirty="0" err="1" smtClean="0"/>
              <a:t>teptech</a:t>
            </a:r>
            <a:endParaRPr lang="sk-SK" dirty="0" smtClean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sk-SK" dirty="0" smtClean="0"/>
              <a:t>hotový projekt  + „</a:t>
            </a:r>
            <a:r>
              <a:rPr lang="sk-SK" dirty="0" err="1" smtClean="0"/>
              <a:t>kurenár</a:t>
            </a:r>
            <a:r>
              <a:rPr lang="sk-SK" dirty="0" smtClean="0"/>
              <a:t>“  =  A1?</a:t>
            </a: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sk-SK" dirty="0"/>
              <a:t>i</a:t>
            </a:r>
            <a:r>
              <a:rPr lang="sk-SK" dirty="0" smtClean="0"/>
              <a:t>ntegrované </a:t>
            </a:r>
            <a:r>
              <a:rPr lang="sk-SK" dirty="0"/>
              <a:t>navrhovanie </a:t>
            </a:r>
            <a:endParaRPr lang="sk-SK" dirty="0" smtClean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sk-SK" dirty="0" smtClean="0"/>
              <a:t>dodatočné riešenie </a:t>
            </a:r>
            <a:r>
              <a:rPr lang="sk-SK" dirty="0" err="1" smtClean="0"/>
              <a:t>teptech</a:t>
            </a:r>
            <a:r>
              <a:rPr lang="sk-SK" dirty="0" smtClean="0"/>
              <a:t> = mechanické </a:t>
            </a:r>
            <a:r>
              <a:rPr lang="sk-SK" dirty="0"/>
              <a:t>napĺňanie normových </a:t>
            </a:r>
            <a:r>
              <a:rPr lang="sk-SK" dirty="0" smtClean="0"/>
              <a:t>požiadaviek</a:t>
            </a: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sk-SK" dirty="0" smtClean="0"/>
              <a:t>vytráca sa kvalita, zmysel, </a:t>
            </a:r>
            <a:r>
              <a:rPr lang="sk-SK" dirty="0" err="1" smtClean="0"/>
              <a:t>racio</a:t>
            </a:r>
            <a:r>
              <a:rPr lang="sk-SK" dirty="0" smtClean="0"/>
              <a:t>...</a:t>
            </a: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sk-SK" dirty="0" smtClean="0"/>
              <a:t>návrat ku kvalitnej architektúre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Tepelná technika v SK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268760"/>
            <a:ext cx="8507414" cy="4464497"/>
          </a:xfrm>
        </p:spPr>
        <p:txBody>
          <a:bodyPr/>
          <a:lstStyle/>
          <a:p>
            <a:r>
              <a:rPr lang="cs-CZ" dirty="0" err="1" smtClean="0"/>
              <a:t>Aktuálne</a:t>
            </a:r>
            <a:r>
              <a:rPr lang="cs-CZ" dirty="0" smtClean="0"/>
              <a:t> </a:t>
            </a:r>
            <a:r>
              <a:rPr lang="cs-CZ" dirty="0" err="1" smtClean="0"/>
              <a:t>legislatívne</a:t>
            </a:r>
            <a:r>
              <a:rPr lang="cs-CZ" dirty="0" smtClean="0"/>
              <a:t> </a:t>
            </a:r>
            <a:r>
              <a:rPr lang="cs-CZ" dirty="0" err="1" smtClean="0"/>
              <a:t>prostredie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 1. 1. 2016 musia všetky novostavby spĺňať </a:t>
            </a:r>
            <a:endParaRPr lang="sk-SK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Clr>
                <a:srgbClr val="FFBB00"/>
              </a:buClr>
            </a:pP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štandard </a:t>
            </a:r>
            <a:r>
              <a:rPr lang="sk-S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ultranízkoenergetických</a:t>
            </a:r>
            <a:r>
              <a:rPr lang="sk-S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budov</a:t>
            </a: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znamená  </a:t>
            </a:r>
            <a:r>
              <a:rPr lang="cs-CZ" sz="8800" dirty="0" smtClean="0"/>
              <a:t>2x</a:t>
            </a:r>
            <a:r>
              <a:rPr lang="cs-CZ" dirty="0" smtClean="0"/>
              <a:t> 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vyššiu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energetickú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hospodárnosť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než bola vyžadovaná v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rokoch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b="1" dirty="0" smtClean="0"/>
              <a:t>2013</a:t>
            </a:r>
            <a:r>
              <a:rPr lang="cs-CZ" dirty="0" smtClean="0"/>
              <a:t> </a:t>
            </a:r>
            <a:r>
              <a:rPr lang="cs-CZ" b="1" dirty="0"/>
              <a:t>až </a:t>
            </a:r>
            <a:r>
              <a:rPr lang="cs-CZ" b="1" dirty="0" smtClean="0"/>
              <a:t>2015</a:t>
            </a:r>
            <a:endParaRPr lang="sk-SK" b="1" dirty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smtClean="0"/>
              <a:t>       </a:t>
            </a:r>
            <a:r>
              <a:rPr lang="cs-CZ" sz="9600" dirty="0" smtClean="0"/>
              <a:t>½</a:t>
            </a:r>
            <a:r>
              <a:rPr lang="cs-CZ" dirty="0" smtClean="0"/>
              <a:t>  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porovnaní s tým,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čo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nás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čaká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 roku </a:t>
            </a:r>
            <a:r>
              <a:rPr lang="cs-CZ" b="1" dirty="0"/>
              <a:t>2020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980728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Tepelná technika v SK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Legislatívne</a:t>
            </a:r>
            <a:r>
              <a:rPr lang="cs-CZ" dirty="0" smtClean="0"/>
              <a:t> </a:t>
            </a:r>
            <a:r>
              <a:rPr lang="cs-CZ" dirty="0" err="1" smtClean="0"/>
              <a:t>požiadavky</a:t>
            </a:r>
            <a:r>
              <a:rPr lang="cs-CZ" dirty="0" smtClean="0"/>
              <a:t>:</a:t>
            </a:r>
          </a:p>
          <a:p>
            <a:endParaRPr lang="cs-CZ" dirty="0"/>
          </a:p>
        </p:txBody>
      </p:sp>
      <p:pic>
        <p:nvPicPr>
          <p:cNvPr id="1026" name="Picture 2" descr="Výsledok vyhľadávania obrázkov pre dopyt globálny ukazovateľ - primárna ener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" t="-40879" r="787" b="41583"/>
          <a:stretch/>
        </p:blipFill>
        <p:spPr bwMode="auto">
          <a:xfrm>
            <a:off x="0" y="332656"/>
            <a:ext cx="9151144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Tepelná technika v SK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Legislatívne</a:t>
            </a:r>
            <a:r>
              <a:rPr lang="cs-CZ" dirty="0" smtClean="0"/>
              <a:t> </a:t>
            </a:r>
            <a:r>
              <a:rPr lang="cs-CZ" dirty="0" err="1" smtClean="0"/>
              <a:t>požiadavky</a:t>
            </a:r>
            <a:r>
              <a:rPr lang="cs-CZ" dirty="0" smtClean="0"/>
              <a:t>:</a:t>
            </a:r>
          </a:p>
          <a:p>
            <a:endParaRPr lang="cs-CZ" dirty="0"/>
          </a:p>
        </p:txBody>
      </p:sp>
      <p:pic>
        <p:nvPicPr>
          <p:cNvPr id="2050" name="Picture 2" descr="Výsledok vyhľadávania obrázkov pre dopyt normové hodnoty súčiniteľa prechodu tep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2" y="2348880"/>
            <a:ext cx="8856984" cy="29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Hodnoty U v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okolitých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štátoch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84671"/>
              </p:ext>
            </p:extLst>
          </p:nvPr>
        </p:nvGraphicFramePr>
        <p:xfrm>
          <a:off x="467544" y="1412776"/>
          <a:ext cx="8229599" cy="2247903"/>
        </p:xfrm>
        <a:graphic>
          <a:graphicData uri="http://schemas.openxmlformats.org/drawingml/2006/table">
            <a:tbl>
              <a:tblPr/>
              <a:tblGrid>
                <a:gridCol w="2546669"/>
                <a:gridCol w="1123621"/>
                <a:gridCol w="1876818"/>
                <a:gridCol w="1247096"/>
                <a:gridCol w="1435395"/>
              </a:tblGrid>
              <a:tr h="157549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2015</a:t>
                      </a:r>
                    </a:p>
                  </a:txBody>
                  <a:tcPr marL="9268" marR="9268" marT="92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9268" marR="9268" marT="92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5455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err="1" smtClean="0">
                          <a:effectLst/>
                          <a:latin typeface="Arial"/>
                        </a:rPr>
                        <a:t>Porovnanie</a:t>
                      </a:r>
                      <a:r>
                        <a:rPr lang="cs-CZ" sz="1000" b="1" i="0" u="none" strike="noStrike" baseline="0" dirty="0" smtClean="0">
                          <a:effectLst/>
                          <a:latin typeface="Arial"/>
                        </a:rPr>
                        <a:t> hodnoty</a:t>
                      </a:r>
                      <a:r>
                        <a:rPr lang="cs-CZ" sz="10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1" i="0" u="none" strike="noStrike" dirty="0">
                          <a:effectLst/>
                          <a:latin typeface="Arial"/>
                        </a:rPr>
                        <a:t>U [W/m²K)]</a:t>
                      </a:r>
                    </a:p>
                  </a:txBody>
                  <a:tcPr marL="9268" marR="9268" marT="92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effectLst/>
                          <a:latin typeface="Arial"/>
                        </a:rPr>
                        <a:t>U-hodnota</a:t>
                      </a:r>
                    </a:p>
                    <a:p>
                      <a:pPr algn="ctr" fontAlgn="ctr"/>
                      <a:r>
                        <a:rPr lang="pl-PL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pl-PL" sz="1000" b="0" i="0" u="none" strike="noStrike" dirty="0">
                          <a:effectLst/>
                          <a:latin typeface="Arial"/>
                        </a:rPr>
                        <a:t>v </a:t>
                      </a:r>
                      <a:r>
                        <a:rPr lang="pl-PL" sz="1000" b="0" i="0" u="none" strike="noStrike" dirty="0" smtClean="0">
                          <a:effectLst/>
                          <a:latin typeface="Arial"/>
                        </a:rPr>
                        <a:t>súlade </a:t>
                      </a:r>
                      <a:r>
                        <a:rPr lang="pl-PL" sz="1000" b="0" i="0" u="none" strike="noStrike" dirty="0">
                          <a:effectLst/>
                          <a:latin typeface="Arial"/>
                        </a:rPr>
                        <a:t>s </a:t>
                      </a:r>
                      <a:r>
                        <a:rPr lang="pl-PL" sz="1000" b="0" i="0" u="none" strike="noStrike" dirty="0" smtClean="0">
                          <a:effectLst/>
                          <a:latin typeface="Arial"/>
                        </a:rPr>
                        <a:t>normatívnymi požiadavkami </a:t>
                      </a:r>
                      <a:r>
                        <a:rPr lang="pl-PL" sz="1000" b="0" i="0" u="none" strike="noStrike" dirty="0">
                          <a:effectLst/>
                          <a:latin typeface="Arial"/>
                        </a:rPr>
                        <a:t>[W/m²K)]</a:t>
                      </a:r>
                    </a:p>
                  </a:txBody>
                  <a:tcPr marL="9268" marR="9268" marT="92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U-hodnota 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požadovaná </a:t>
                      </a:r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zákazníkmi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[W/m²K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)]</a:t>
                      </a:r>
                    </a:p>
                  </a:txBody>
                  <a:tcPr marL="9268" marR="9268" marT="92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Očakávaná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hodnota U v </a:t>
                      </a:r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súlade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s </a:t>
                      </a:r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normatívnymi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požiadavkami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[W/m²K)]</a:t>
                      </a:r>
                    </a:p>
                  </a:txBody>
                  <a:tcPr marL="9268" marR="9268" marT="92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Očakávaná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hodnota U 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požadovaná </a:t>
                      </a:r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zákazníkmi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[W/m²K)]</a:t>
                      </a:r>
                    </a:p>
                  </a:txBody>
                  <a:tcPr marL="9268" marR="9268" marT="92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A00"/>
                    </a:solidFill>
                  </a:tcPr>
                </a:tc>
              </a:tr>
              <a:tr h="1575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 err="1" smtClean="0">
                          <a:effectLst/>
                          <a:latin typeface="Arial"/>
                        </a:rPr>
                        <a:t>Nemecko</a:t>
                      </a:r>
                      <a:endParaRPr lang="cs-CZ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0,83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0,23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0,15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575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Poľsko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0,25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0,25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575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Rakúsko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0,35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0,14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0,25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0,12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575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Maďarsko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0,24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0,24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575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Dánsko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0,25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0,12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0,09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575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Holandsko</a:t>
                      </a:r>
                      <a:endParaRPr lang="cs-CZ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0,22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n.a.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n.a.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5754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effectLst/>
                          <a:latin typeface="Arial"/>
                        </a:rPr>
                        <a:t>Česká republika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0,30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0,25-0,18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effectLst/>
                          <a:latin typeface="Arial"/>
                        </a:rPr>
                        <a:t>0,18-0,12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effectLst/>
                          <a:latin typeface="Arial"/>
                        </a:rPr>
                        <a:t>0,12</a:t>
                      </a:r>
                    </a:p>
                  </a:txBody>
                  <a:tcPr marL="9268" marR="9268" marT="9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85929"/>
              </p:ext>
            </p:extLst>
          </p:nvPr>
        </p:nvGraphicFramePr>
        <p:xfrm>
          <a:off x="539552" y="4365104"/>
          <a:ext cx="7056784" cy="1656185"/>
        </p:xfrm>
        <a:graphic>
          <a:graphicData uri="http://schemas.openxmlformats.org/drawingml/2006/table">
            <a:tbl>
              <a:tblPr/>
              <a:tblGrid>
                <a:gridCol w="2908016"/>
                <a:gridCol w="1283051"/>
                <a:gridCol w="2865717"/>
              </a:tblGrid>
              <a:tr h="54112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effectLst/>
                          <a:latin typeface="Arial"/>
                        </a:rPr>
                        <a:t>Slovensko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A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effectLst/>
                          <a:latin typeface="Arial"/>
                        </a:rPr>
                        <a:t>STN 73 05 40-2 /2013 </a:t>
                      </a:r>
                      <a:br>
                        <a:rPr lang="pl-PL" sz="1000" b="1" i="0" u="none" strike="noStrike" dirty="0">
                          <a:effectLst/>
                          <a:latin typeface="Arial"/>
                        </a:rPr>
                      </a:br>
                      <a:r>
                        <a:rPr lang="pl-PL" sz="1000" b="1" i="0" u="none" strike="noStrike" dirty="0">
                          <a:effectLst/>
                          <a:latin typeface="Arial"/>
                        </a:rPr>
                        <a:t>(U </a:t>
                      </a:r>
                      <a:r>
                        <a:rPr lang="pl-PL" sz="1000" b="1" i="0" u="none" strike="noStrike" dirty="0" smtClean="0">
                          <a:effectLst/>
                          <a:latin typeface="Arial"/>
                        </a:rPr>
                        <a:t>- obvodové </a:t>
                      </a:r>
                      <a:r>
                        <a:rPr lang="pl-PL" sz="1000" b="1" i="0" u="none" strike="noStrike" dirty="0">
                          <a:effectLst/>
                          <a:latin typeface="Arial"/>
                        </a:rPr>
                        <a:t>kce)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A00"/>
                    </a:solidFill>
                  </a:tcPr>
                </a:tc>
              </a:tr>
              <a:tr h="27876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novostavby a </a:t>
                      </a:r>
                      <a:r>
                        <a:rPr lang="cs-CZ" sz="1000" b="0" i="1" u="none" strike="noStrike" dirty="0" err="1" smtClean="0">
                          <a:effectLst/>
                          <a:latin typeface="Arial"/>
                        </a:rPr>
                        <a:t>rekonštrukcie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postavené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od 1.1.2013 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effectLst/>
                          <a:latin typeface="Arial"/>
                        </a:rPr>
                        <a:t>B: Urn ≤ 0,32 Ur1 0,22 Ur2 0,15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7876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novostavby a </a:t>
                      </a:r>
                      <a:r>
                        <a:rPr lang="cs-CZ" sz="1000" b="0" i="1" u="none" strike="noStrike" dirty="0" err="1" smtClean="0">
                          <a:effectLst/>
                          <a:latin typeface="Arial"/>
                        </a:rPr>
                        <a:t>rekonštrukcie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postavené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od 1.1.2016 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Ur1 ≤ 0,22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7876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novostavby </a:t>
                      </a:r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verejnej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správy postavené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od 1.1.2019 A0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Ur2 ≤ 0,15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27876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novostavby </a:t>
                      </a:r>
                      <a:r>
                        <a:rPr lang="cs-CZ" sz="1000" b="0" i="0" u="none" strike="noStrike" dirty="0" err="1" smtClean="0">
                          <a:effectLst/>
                          <a:latin typeface="Arial"/>
                        </a:rPr>
                        <a:t>všetky</a:t>
                      </a:r>
                      <a:r>
                        <a:rPr lang="cs-CZ" sz="1000" b="0" i="0" u="none" strike="noStrike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budovy  postavené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"/>
                        </a:rPr>
                        <a:t>od 1.1.2021 A0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effectLst/>
                          <a:latin typeface="Arial"/>
                        </a:rPr>
                        <a:t>Ur2 ≤ 0,15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7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sk-SK" sz="2600" dirty="0" smtClean="0">
                <a:solidFill>
                  <a:prstClr val="black"/>
                </a:solidFill>
                <a:ea typeface="+mn-ea"/>
              </a:rPr>
              <a:t/>
            </a:r>
            <a:br>
              <a:rPr lang="sk-SK" sz="2600" dirty="0" smtClean="0">
                <a:solidFill>
                  <a:prstClr val="black"/>
                </a:solidFill>
                <a:ea typeface="+mn-ea"/>
              </a:rPr>
            </a:br>
            <a:r>
              <a:rPr lang="sk-SK" sz="2600" b="1" dirty="0" smtClean="0">
                <a:solidFill>
                  <a:prstClr val="black"/>
                </a:solidFill>
                <a:ea typeface="+mn-ea"/>
              </a:rPr>
              <a:t>Aké riešenie máme my</a:t>
            </a:r>
            <a:r>
              <a:rPr lang="sk-SK" sz="2600" b="1" dirty="0">
                <a:solidFill>
                  <a:prstClr val="black"/>
                </a:solidFill>
                <a:ea typeface="+mn-ea"/>
              </a:rPr>
              <a:t>?</a:t>
            </a:r>
            <a:r>
              <a:rPr lang="sk-SK" sz="2000" dirty="0">
                <a:solidFill>
                  <a:prstClr val="black"/>
                </a:solidFill>
                <a:ea typeface="+mn-ea"/>
              </a:rPr>
              <a:t/>
            </a:r>
            <a:br>
              <a:rPr lang="sk-SK" sz="2000" dirty="0">
                <a:solidFill>
                  <a:prstClr val="black"/>
                </a:solidFill>
                <a:ea typeface="+mn-ea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sk-SK" dirty="0" smtClean="0">
              <a:solidFill>
                <a:prstClr val="black"/>
              </a:solidFill>
            </a:endParaRPr>
          </a:p>
          <a:p>
            <a:pPr lvl="0"/>
            <a:endParaRPr lang="sk-SK" dirty="0">
              <a:solidFill>
                <a:prstClr val="black"/>
              </a:solidFill>
            </a:endParaRPr>
          </a:p>
          <a:p>
            <a:pPr lvl="0"/>
            <a:endParaRPr lang="sk-SK" dirty="0" smtClean="0">
              <a:solidFill>
                <a:prstClr val="black"/>
              </a:solidFill>
            </a:endParaRPr>
          </a:p>
          <a:p>
            <a:pPr lvl="0"/>
            <a:endParaRPr lang="sk-SK" dirty="0" smtClean="0">
              <a:solidFill>
                <a:prstClr val="black"/>
              </a:solidFill>
            </a:endParaRPr>
          </a:p>
          <a:p>
            <a:pPr lvl="0"/>
            <a:r>
              <a:rPr lang="sk-SK" dirty="0" smtClean="0">
                <a:solidFill>
                  <a:prstClr val="black"/>
                </a:solidFill>
              </a:rPr>
              <a:t>Uvidíte </a:t>
            </a:r>
            <a:r>
              <a:rPr lang="sk-SK" dirty="0">
                <a:solidFill>
                  <a:prstClr val="black"/>
                </a:solidFill>
              </a:rPr>
              <a:t>v bloku </a:t>
            </a:r>
            <a:r>
              <a:rPr lang="sk-SK" dirty="0" smtClean="0">
                <a:solidFill>
                  <a:prstClr val="black"/>
                </a:solidFill>
              </a:rPr>
              <a:t>II</a:t>
            </a:r>
          </a:p>
          <a:p>
            <a:pPr lvl="0"/>
            <a:r>
              <a:rPr lang="cs-CZ" b="1" dirty="0" smtClean="0">
                <a:solidFill>
                  <a:prstClr val="black"/>
                </a:solidFill>
              </a:rPr>
              <a:t>YTONG RIEŠENIE PRE STENY A  STRECHY</a:t>
            </a:r>
            <a:endParaRPr lang="cs-CZ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r="28355"/>
          <a:stretch/>
        </p:blipFill>
        <p:spPr bwMode="auto">
          <a:xfrm>
            <a:off x="6531429" y="1564365"/>
            <a:ext cx="2061028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9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Úvod do problematiky_PeSI_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Úvod do problematiky_PeSI_CZ</Template>
  <TotalTime>1109</TotalTime>
  <Words>1198</Words>
  <Application>Microsoft Office PowerPoint</Application>
  <PresentationFormat>Předvádění na obrazovce (4:3)</PresentationFormat>
  <Paragraphs>181</Paragraphs>
  <Slides>24</Slides>
  <Notes>20</Notes>
  <HiddenSlides>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Úvod do problematiky_PeSI_CZ</vt:lpstr>
      <vt:lpstr>YTONG DIALOG 2017</vt:lpstr>
      <vt:lpstr>Prezentace aplikace PowerPoint</vt:lpstr>
      <vt:lpstr> Zmeny, ktoré by nás mali zmeniť.... </vt:lpstr>
      <vt:lpstr>1. Tepelná technika v SK</vt:lpstr>
      <vt:lpstr>1. Tepelná technika v SK</vt:lpstr>
      <vt:lpstr>1. Tepelná technika v SK</vt:lpstr>
      <vt:lpstr>1. Tepelná technika v SK</vt:lpstr>
      <vt:lpstr>Hodnoty U v okolitých štátoch</vt:lpstr>
      <vt:lpstr> Aké riešenie máme my? </vt:lpstr>
      <vt:lpstr>2) Akustika - obvodový plášť  STN 73 0532 – Požiadavky na zvukovú izoláciu obvodových plášťov a ich častí</vt:lpstr>
      <vt:lpstr>Prezentace aplikace PowerPoint</vt:lpstr>
      <vt:lpstr>Prezentace aplikace PowerPoint</vt:lpstr>
      <vt:lpstr>Akustika vnútorný priestor</vt:lpstr>
      <vt:lpstr>Rw  vs  R´w (niekedy rozdiel až 10 dB)</vt:lpstr>
      <vt:lpstr>Akustika v EU </vt:lpstr>
      <vt:lpstr>Kde nájdeme podklady YTONG? </vt:lpstr>
      <vt:lpstr>Prezentace aplikace PowerPoint</vt:lpstr>
      <vt:lpstr>Prezentace aplikace PowerPoint</vt:lpstr>
      <vt:lpstr>3) Vetranie </vt:lpstr>
      <vt:lpstr>Meranie koncentrácie CO2</vt:lpstr>
      <vt:lpstr> Doporučené hodnoty CO2 </vt:lpstr>
      <vt:lpstr> Doporučené hodnoty CO2 </vt:lpstr>
      <vt:lpstr>  Konkrétne  hodnoty  merania </vt:lpstr>
      <vt:lpstr> ĎAKUJEM ZA POZORNOSŤ.  </vt:lpstr>
    </vt:vector>
  </TitlesOfParts>
  <Company>Xella CZ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YTONG DIALOG 2017</dc:title>
  <dc:creator>Petr Simetinger</dc:creator>
  <cp:lastModifiedBy>Julius Sic</cp:lastModifiedBy>
  <cp:revision>68</cp:revision>
  <cp:lastPrinted>2017-09-08T13:58:21Z</cp:lastPrinted>
  <dcterms:created xsi:type="dcterms:W3CDTF">2017-08-16T11:01:49Z</dcterms:created>
  <dcterms:modified xsi:type="dcterms:W3CDTF">2017-10-02T21:41:02Z</dcterms:modified>
</cp:coreProperties>
</file>